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0" r:id="rId2"/>
    <p:sldId id="258" r:id="rId3"/>
    <p:sldId id="287" r:id="rId4"/>
    <p:sldId id="261" r:id="rId5"/>
    <p:sldId id="26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4" r:id="rId21"/>
    <p:sldId id="305" r:id="rId22"/>
    <p:sldId id="306" r:id="rId23"/>
    <p:sldId id="307" r:id="rId24"/>
    <p:sldId id="308" r:id="rId25"/>
    <p:sldId id="311" r:id="rId26"/>
    <p:sldId id="312" r:id="rId27"/>
    <p:sldId id="313" r:id="rId28"/>
    <p:sldId id="314" r:id="rId29"/>
    <p:sldId id="315" r:id="rId30"/>
    <p:sldId id="30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40E"/>
    <a:srgbClr val="0E1608"/>
    <a:srgbClr val="27E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1289-A5B7-466A-8B96-A863EF80D103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D296-5E86-46D0-80EA-130AE91BA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3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9FACA-DCDD-466B-AD91-48C446F44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56545-6A54-4CF2-AC98-16D741683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03E1C-8FEB-4B00-B479-21E4D80E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A0029-D6BF-42F8-B2A0-56A28647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6D0BE-64C3-4524-8A77-3AAF089D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8664-DE31-404D-81CA-082CF87E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2ACCD-FA9F-4402-A933-E9B5F34D6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974B9-94BF-4D52-94B2-22FEA4C2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DF387-AEA6-4D99-8210-A8FEEE94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7B913-818F-480E-B3DA-F6C901F7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6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90C8D-45DF-417C-885A-75A956B53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5DDCC-38FD-409C-86DE-95E8BD63C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DCB1C-A560-4B2E-8F71-31D63311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8BFB6-F4AA-4AED-8DE1-AC509A3B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7A719-B69E-41F1-9A67-8B1EB4FD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8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9DB9D-9988-41B7-AF3F-08FE74A2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57A6B-F60B-43DD-9601-EBE8276E7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BE3B8-84AB-48A8-BBC1-431B37E7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99059-D431-4020-963C-F2E38103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C8EE9-8AF9-4CD8-8B7D-737BCAC8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7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5DD6-7A7E-4B47-BCD9-6EB8BBB8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A7DE1-96A1-47DE-9E0E-CC2C6542C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D1C50-D88E-46C3-901F-31CEB8B1A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28F36-16D5-4A9E-98CD-799E77E1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55243-2DAA-4DEE-8D6E-E5A743FE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BB24B-1356-4E80-BA98-032BDF5A9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4756E-9016-48A8-BAA9-E56DB2D8F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15B2A-3DE7-4F69-9A89-F857996F3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ABF68-CB7A-4719-9C32-BBFD7E2C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0534B-2377-4CE4-8EDB-74DEEA24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E86DE-38CE-4BF3-8754-339982B7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2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9D2D1-5ED2-440F-BB66-40B8F47E3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A115D-90FC-46DF-B1F9-65F5BD81D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FAF67-D651-48C9-B830-D9D28FEEB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41F37-3123-44E3-8BB6-861BC6004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DF5C07-839B-4067-A810-FA9509EA4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FE9391-26B8-4CED-B286-7CD3BFA6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D3DDB9-3DAE-4973-88C9-E6794FA5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AF0F5-9D5D-4936-8E94-70EB880CB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74C8-0D63-4AA4-8A78-BC6CA4B39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3A953E-7A01-4FED-9C73-A383A8FA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0104F-588B-440C-813A-37D12F64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5831F-21C7-441B-B489-B241FD73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6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0D814-668E-4315-9F87-45B5105CD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EB99C3-B881-4AF5-AC20-A3339CB6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8D0A8-DE1B-4B2F-8556-4F6824B8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3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1A67-54EA-4813-8738-36896D1B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CFBB0-FDB7-483C-949C-B8DD453D9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459C6-0A26-478E-8CBD-0DACB36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4F27E-0943-4768-863E-ABDC58C4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376C2-C251-447D-8A71-4480B8C9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009C3-CBEA-434F-A62B-89675A8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2ECA-2918-4440-96EF-697E3A679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AAF68E-8D1B-4C36-9FB8-26D6F373D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F9FD4-866A-438C-BAD6-5DB22991D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47632-6AC2-4629-8BB3-065D2E2B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487FC-814E-4B59-9977-7A48A5E1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E2A81-523F-4D8E-AEAA-00107987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5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53A087-B74F-41F5-86EB-095D0A5F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5003F-1A06-4BDF-BD45-EDA3929F4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9B9AE-F291-48FC-8C53-8BE3257F5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BBB00-1B35-4455-8F08-F73ACDA94BA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80C58-2BD5-44F3-B96C-F6D0D738F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33608-A2DA-448B-958B-19FCD4CB3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2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ommons.wikimedia.org/wiki/File:Compass_with_English_labels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://commons.wikimedia.org/wiki/File:Compass_with_English_labels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commons.wikimedia.org/wiki/File:Compass_with_English_labels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commons.wikimedia.org/wiki/File:Compass_with_English_labels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ompass_with_English_labels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6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C007FE-383D-42AC-8231-5B049160D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C06508-18BB-4042-8BFC-B3AED25F5202}"/>
              </a:ext>
            </a:extLst>
          </p:cNvPr>
          <p:cNvSpPr txBox="1"/>
          <p:nvPr/>
        </p:nvSpPr>
        <p:spPr>
          <a:xfrm>
            <a:off x="0" y="3055"/>
            <a:ext cx="12191999" cy="2000548"/>
          </a:xfrm>
          <a:prstGeom prst="rect">
            <a:avLst/>
          </a:prstGeom>
          <a:solidFill>
            <a:srgbClr val="17240E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Segoe Print" panose="02000600000000000000" pitchFamily="2" charset="0"/>
              </a:rPr>
              <a:t>“The Nature of Sin”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Segoe Print" panose="02000600000000000000" pitchFamily="2" charset="0"/>
              </a:rPr>
              <a:t>a study of Genesis 3 for evangelism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6BA1C-C156-4203-ACC2-DB1290A85A12}"/>
              </a:ext>
            </a:extLst>
          </p:cNvPr>
          <p:cNvSpPr txBox="1"/>
          <p:nvPr/>
        </p:nvSpPr>
        <p:spPr>
          <a:xfrm>
            <a:off x="6780629" y="4366588"/>
            <a:ext cx="54113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Print" panose="02000600000000000000" pitchFamily="2" charset="0"/>
              </a:rPr>
              <a:t>part two: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Segoe Print" panose="02000600000000000000" pitchFamily="2" charset="0"/>
              </a:rPr>
              <a:t>Genesis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Segoe Print" panose="02000600000000000000" pitchFamily="2" charset="0"/>
              </a:rPr>
              <a:t>3:14-24</a:t>
            </a:r>
          </a:p>
        </p:txBody>
      </p:sp>
    </p:spTree>
    <p:extLst>
      <p:ext uri="{BB962C8B-B14F-4D97-AF65-F5344CB8AC3E}">
        <p14:creationId xmlns:p14="http://schemas.microsoft.com/office/powerpoint/2010/main" val="314238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3:17-19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Then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Adam He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said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...” [v17]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559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After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delivering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sentences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serpent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woman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     </a:t>
            </a:r>
          </a:p>
          <a:p>
            <a:pPr lvl="0" algn="just">
              <a:defRPr/>
            </a:pP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deals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with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Adam's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sin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: “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cursed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ground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for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your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sake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...” [v17]</a:t>
            </a:r>
            <a:endParaRPr lang="pt-BR" sz="28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14" name="CaixaDeTexto 21">
            <a:extLst>
              <a:ext uri="{FF2B5EF4-FFF2-40B4-BE49-F238E27FC236}">
                <a16:creationId xmlns:a16="http://schemas.microsoft.com/office/drawing/2014/main" id="{FBB0D361-E686-4244-A461-A3DA9F97C386}"/>
              </a:ext>
            </a:extLst>
          </p:cNvPr>
          <p:cNvSpPr txBox="1"/>
          <p:nvPr/>
        </p:nvSpPr>
        <p:spPr>
          <a:xfrm>
            <a:off x="3364495" y="274692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Adam's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earth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itself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!),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brought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consequences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creation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13" name="CaixaDeTexto 14">
            <a:extLst>
              <a:ext uri="{FF2B5EF4-FFF2-40B4-BE49-F238E27FC236}">
                <a16:creationId xmlns:a16="http://schemas.microsoft.com/office/drawing/2014/main" id="{CE7EBB73-B847-43E4-BEFE-5C7A109FDCD7}"/>
              </a:ext>
            </a:extLst>
          </p:cNvPr>
          <p:cNvSpPr txBox="1"/>
          <p:nvPr/>
        </p:nvSpPr>
        <p:spPr>
          <a:xfrm>
            <a:off x="3413990" y="3393189"/>
            <a:ext cx="338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-“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toil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</a:t>
            </a:r>
          </a:p>
        </p:txBody>
      </p:sp>
      <p:sp>
        <p:nvSpPr>
          <p:cNvPr id="15" name="CaixaDeTexto 17">
            <a:extLst>
              <a:ext uri="{FF2B5EF4-FFF2-40B4-BE49-F238E27FC236}">
                <a16:creationId xmlns:a16="http://schemas.microsoft.com/office/drawing/2014/main" id="{08C8A65A-FD4F-4216-9F78-B84565153F7A}"/>
              </a:ext>
            </a:extLst>
          </p:cNvPr>
          <p:cNvSpPr txBox="1"/>
          <p:nvPr/>
        </p:nvSpPr>
        <p:spPr>
          <a:xfrm>
            <a:off x="3413990" y="3392424"/>
            <a:ext cx="8161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                                               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days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...”;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said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beginning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should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would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“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surely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die”;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now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counted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come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end...</a:t>
            </a:r>
          </a:p>
        </p:txBody>
      </p:sp>
    </p:spTree>
    <p:extLst>
      <p:ext uri="{BB962C8B-B14F-4D97-AF65-F5344CB8AC3E}">
        <p14:creationId xmlns:p14="http://schemas.microsoft.com/office/powerpoint/2010/main" val="13354158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3:17-19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Then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Adam He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said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...” [v17]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559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After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delivering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sentences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serpent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woman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     </a:t>
            </a:r>
          </a:p>
          <a:p>
            <a:pPr lvl="0" algn="just">
              <a:defRPr/>
            </a:pP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deals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with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Adam's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sin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: “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cursed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ground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for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your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sake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...” [v17]</a:t>
            </a:r>
            <a:endParaRPr lang="pt-BR" sz="28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14" name="CaixaDeTexto 21">
            <a:extLst>
              <a:ext uri="{FF2B5EF4-FFF2-40B4-BE49-F238E27FC236}">
                <a16:creationId xmlns:a16="http://schemas.microsoft.com/office/drawing/2014/main" id="{FBB0D361-E686-4244-A461-A3DA9F97C386}"/>
              </a:ext>
            </a:extLst>
          </p:cNvPr>
          <p:cNvSpPr txBox="1"/>
          <p:nvPr/>
        </p:nvSpPr>
        <p:spPr>
          <a:xfrm>
            <a:off x="3364495" y="274692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Adam's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earth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itself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!),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brought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consequences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creation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13" name="CaixaDeTexto 14">
            <a:extLst>
              <a:ext uri="{FF2B5EF4-FFF2-40B4-BE49-F238E27FC236}">
                <a16:creationId xmlns:a16="http://schemas.microsoft.com/office/drawing/2014/main" id="{CE7EBB73-B847-43E4-BEFE-5C7A109FDCD7}"/>
              </a:ext>
            </a:extLst>
          </p:cNvPr>
          <p:cNvSpPr txBox="1"/>
          <p:nvPr/>
        </p:nvSpPr>
        <p:spPr>
          <a:xfrm>
            <a:off x="3413990" y="3393189"/>
            <a:ext cx="338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-“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toil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</a:t>
            </a:r>
          </a:p>
        </p:txBody>
      </p:sp>
      <p:sp>
        <p:nvSpPr>
          <p:cNvPr id="15" name="CaixaDeTexto 17">
            <a:extLst>
              <a:ext uri="{FF2B5EF4-FFF2-40B4-BE49-F238E27FC236}">
                <a16:creationId xmlns:a16="http://schemas.microsoft.com/office/drawing/2014/main" id="{08C8A65A-FD4F-4216-9F78-B84565153F7A}"/>
              </a:ext>
            </a:extLst>
          </p:cNvPr>
          <p:cNvSpPr txBox="1"/>
          <p:nvPr/>
        </p:nvSpPr>
        <p:spPr>
          <a:xfrm>
            <a:off x="3413990" y="3392424"/>
            <a:ext cx="8161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                                               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days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...”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[v17]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6" name="CaixaDeTexto 14">
            <a:extLst>
              <a:ext uri="{FF2B5EF4-FFF2-40B4-BE49-F238E27FC236}">
                <a16:creationId xmlns:a16="http://schemas.microsoft.com/office/drawing/2014/main" id="{20C5C294-6121-4E4A-AEEB-1E9055D5DC98}"/>
              </a:ext>
            </a:extLst>
          </p:cNvPr>
          <p:cNvSpPr txBox="1"/>
          <p:nvPr/>
        </p:nvSpPr>
        <p:spPr>
          <a:xfrm>
            <a:off x="3413990" y="3724489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-“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Both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thorns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thistles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it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bring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forth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...”;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ways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curse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would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manifest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itself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would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be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production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thorny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growth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where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before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there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was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only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beauty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green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herbs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fruited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plants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trees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...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0918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Segoe Print" panose="02000600000000000000" pitchFamily="2" charset="0"/>
              </a:rPr>
              <a:t>The Nature of Sin</a:t>
            </a:r>
            <a:endParaRPr lang="en-US" sz="6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  <a:t>Genesis 3</a:t>
            </a:r>
            <a:endParaRPr lang="en-US" sz="4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400EEB-3EC6-4187-9E63-805893B7407C}"/>
              </a:ext>
            </a:extLst>
          </p:cNvPr>
          <p:cNvSpPr txBox="1"/>
          <p:nvPr/>
        </p:nvSpPr>
        <p:spPr>
          <a:xfrm>
            <a:off x="-2878" y="806554"/>
            <a:ext cx="1219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“thorns and thistles it shall bring forth…”</a:t>
            </a:r>
          </a:p>
        </p:txBody>
      </p:sp>
      <p:sp>
        <p:nvSpPr>
          <p:cNvPr id="15" name="CaixaDeTexto 8">
            <a:extLst>
              <a:ext uri="{FF2B5EF4-FFF2-40B4-BE49-F238E27FC236}">
                <a16:creationId xmlns:a16="http://schemas.microsoft.com/office/drawing/2014/main" id="{1D9E4E86-A776-442C-8C27-BE6A5837BCE1}"/>
              </a:ext>
            </a:extLst>
          </p:cNvPr>
          <p:cNvSpPr txBox="1"/>
          <p:nvPr/>
        </p:nvSpPr>
        <p:spPr>
          <a:xfrm>
            <a:off x="0" y="1300532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A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symbol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God’s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curse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on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Earth,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thorns</a:t>
            </a:r>
            <a:endParaRPr lang="pt-BR" sz="2800" b="1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algn="ctr"/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call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mind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sadness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sin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all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throughout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Bible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17" name="CaixaDeTexto 17">
            <a:extLst>
              <a:ext uri="{FF2B5EF4-FFF2-40B4-BE49-F238E27FC236}">
                <a16:creationId xmlns:a16="http://schemas.microsoft.com/office/drawing/2014/main" id="{66597C43-C13C-43C4-BCF7-1CBAB0F9FE7F}"/>
              </a:ext>
            </a:extLst>
          </p:cNvPr>
          <p:cNvSpPr txBox="1"/>
          <p:nvPr/>
        </p:nvSpPr>
        <p:spPr>
          <a:xfrm>
            <a:off x="3381406" y="2210132"/>
            <a:ext cx="8519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- Genesis 3:18: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Earth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produces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thorns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</a:p>
          <a:p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                           making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man’s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toil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difficult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8" name="CaixaDeTexto 10">
            <a:extLst>
              <a:ext uri="{FF2B5EF4-FFF2-40B4-BE49-F238E27FC236}">
                <a16:creationId xmlns:a16="http://schemas.microsoft.com/office/drawing/2014/main" id="{015F106A-7641-4CA8-816B-21A694A89B93}"/>
              </a:ext>
            </a:extLst>
          </p:cNvPr>
          <p:cNvSpPr txBox="1"/>
          <p:nvPr/>
        </p:nvSpPr>
        <p:spPr>
          <a:xfrm>
            <a:off x="3381406" y="3368008"/>
            <a:ext cx="650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-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Isaiah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34:13: “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thorns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shall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come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up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in its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palaces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</a:p>
          <a:p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                          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nettles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brambles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in its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fortresses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...” </a:t>
            </a: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705FF806-3669-42DE-B378-1FE7C57D6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6484" y="2288441"/>
            <a:ext cx="2801709" cy="1013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D32BC96D-6DED-4147-BE85-528DF7DC1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4117" y="3449409"/>
            <a:ext cx="2083575" cy="1364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14">
            <a:extLst>
              <a:ext uri="{FF2B5EF4-FFF2-40B4-BE49-F238E27FC236}">
                <a16:creationId xmlns:a16="http://schemas.microsoft.com/office/drawing/2014/main" id="{55037B1E-47EB-4AD0-9118-68E541DCCF64}"/>
              </a:ext>
            </a:extLst>
          </p:cNvPr>
          <p:cNvSpPr txBox="1"/>
          <p:nvPr/>
        </p:nvSpPr>
        <p:spPr>
          <a:xfrm>
            <a:off x="3381405" y="4112789"/>
            <a:ext cx="6503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-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Hosea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9:6: “...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nettles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shall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possess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their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valuables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endParaRPr lang="pt-BR" sz="2000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                        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silver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;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thorns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shall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be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in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their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tents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.”</a:t>
            </a:r>
          </a:p>
        </p:txBody>
      </p:sp>
      <p:sp>
        <p:nvSpPr>
          <p:cNvPr id="30" name="CaixaDeTexto 19">
            <a:extLst>
              <a:ext uri="{FF2B5EF4-FFF2-40B4-BE49-F238E27FC236}">
                <a16:creationId xmlns:a16="http://schemas.microsoft.com/office/drawing/2014/main" id="{60601F31-A28C-4E37-BC6F-2A669DDA2E43}"/>
              </a:ext>
            </a:extLst>
          </p:cNvPr>
          <p:cNvSpPr txBox="1"/>
          <p:nvPr/>
        </p:nvSpPr>
        <p:spPr>
          <a:xfrm>
            <a:off x="3381406" y="4893591"/>
            <a:ext cx="6305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- 2 Cor 12:7: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apostle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Paul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speaks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a “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thorn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in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                     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flesh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...a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messenger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Satan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buffet me,</a:t>
            </a:r>
          </a:p>
          <a:p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                     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lest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I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be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exalted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above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</a:rPr>
              <a:t>measure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</a:rPr>
              <a:t>.” </a:t>
            </a:r>
          </a:p>
        </p:txBody>
      </p:sp>
      <p:pic>
        <p:nvPicPr>
          <p:cNvPr id="31" name="Picture 16">
            <a:extLst>
              <a:ext uri="{FF2B5EF4-FFF2-40B4-BE49-F238E27FC236}">
                <a16:creationId xmlns:a16="http://schemas.microsoft.com/office/drawing/2014/main" id="{16B95F4A-77E2-4AAA-8CE9-86915B14F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9000"/>
                    </a14:imgEffect>
                    <a14:imgEffect>
                      <a14:saturation sat="300000"/>
                    </a14:imgEffect>
                    <a14:imgEffect>
                      <a14:brightnessContrast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61" t="38522" r="6918" b="14314"/>
          <a:stretch/>
        </p:blipFill>
        <p:spPr bwMode="auto">
          <a:xfrm>
            <a:off x="9642098" y="4959817"/>
            <a:ext cx="1961407" cy="1015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1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7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Segoe Print" panose="02000600000000000000" pitchFamily="2" charset="0"/>
              </a:rPr>
              <a:t>The Nature of Sin</a:t>
            </a:r>
            <a:endParaRPr lang="en-US" sz="6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400EEB-3EC6-4187-9E63-805893B7407C}"/>
              </a:ext>
            </a:extLst>
          </p:cNvPr>
          <p:cNvSpPr txBox="1"/>
          <p:nvPr/>
        </p:nvSpPr>
        <p:spPr>
          <a:xfrm>
            <a:off x="-2878" y="806554"/>
            <a:ext cx="1219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“thorns and thistles it shall bring forth…”</a:t>
            </a:r>
          </a:p>
        </p:txBody>
      </p:sp>
      <p:sp>
        <p:nvSpPr>
          <p:cNvPr id="15" name="CaixaDeTexto 8">
            <a:extLst>
              <a:ext uri="{FF2B5EF4-FFF2-40B4-BE49-F238E27FC236}">
                <a16:creationId xmlns:a16="http://schemas.microsoft.com/office/drawing/2014/main" id="{1D9E4E86-A776-442C-8C27-BE6A5837BCE1}"/>
              </a:ext>
            </a:extLst>
          </p:cNvPr>
          <p:cNvSpPr txBox="1"/>
          <p:nvPr/>
        </p:nvSpPr>
        <p:spPr>
          <a:xfrm>
            <a:off x="0" y="1300532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A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symbol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God’s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curse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on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Earth,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thorns</a:t>
            </a:r>
            <a:endParaRPr lang="pt-BR" sz="2800" b="1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algn="ctr"/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call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mind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sadness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sin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all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throughout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Bible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25" name="Retângulo de cantos arredondados 5">
            <a:extLst>
              <a:ext uri="{FF2B5EF4-FFF2-40B4-BE49-F238E27FC236}">
                <a16:creationId xmlns:a16="http://schemas.microsoft.com/office/drawing/2014/main" id="{E43B369F-D97B-46C3-9E5E-2297B7A0C31F}"/>
              </a:ext>
            </a:extLst>
          </p:cNvPr>
          <p:cNvSpPr/>
          <p:nvPr/>
        </p:nvSpPr>
        <p:spPr>
          <a:xfrm>
            <a:off x="3390532" y="2220349"/>
            <a:ext cx="8359507" cy="37563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350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pt-BR" sz="2350" b="1" i="1" dirty="0" err="1">
                <a:solidFill>
                  <a:schemeClr val="tx2">
                    <a:lumMod val="50000"/>
                  </a:schemeClr>
                </a:solidFill>
              </a:rPr>
              <a:t>One</a:t>
            </a:r>
            <a:r>
              <a:rPr lang="pt-BR" sz="235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50" b="1" i="1" dirty="0" err="1">
                <a:solidFill>
                  <a:schemeClr val="tx2">
                    <a:lumMod val="50000"/>
                  </a:schemeClr>
                </a:solidFill>
              </a:rPr>
              <a:t>image</a:t>
            </a:r>
            <a:r>
              <a:rPr lang="pt-BR" sz="235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50" b="1" i="1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pt-BR" sz="235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50" b="1" i="1" dirty="0" err="1">
                <a:solidFill>
                  <a:schemeClr val="tx2">
                    <a:lumMod val="50000"/>
                  </a:schemeClr>
                </a:solidFill>
              </a:rPr>
              <a:t>thorns</a:t>
            </a:r>
            <a:r>
              <a:rPr lang="pt-BR" sz="235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50" b="1" i="1" dirty="0" err="1">
                <a:solidFill>
                  <a:schemeClr val="tx2">
                    <a:lumMod val="50000"/>
                  </a:schemeClr>
                </a:solidFill>
              </a:rPr>
              <a:t>is</a:t>
            </a:r>
            <a:r>
              <a:rPr lang="pt-BR" sz="2350" b="1" i="1" dirty="0">
                <a:solidFill>
                  <a:schemeClr val="tx2">
                    <a:lumMod val="50000"/>
                  </a:schemeClr>
                </a:solidFill>
              </a:rPr>
              <a:t> more </a:t>
            </a:r>
            <a:r>
              <a:rPr lang="pt-BR" sz="2350" b="1" i="1" dirty="0" err="1">
                <a:solidFill>
                  <a:schemeClr val="tx2">
                    <a:lumMod val="50000"/>
                  </a:schemeClr>
                </a:solidFill>
              </a:rPr>
              <a:t>deeply</a:t>
            </a:r>
            <a:r>
              <a:rPr lang="pt-BR" sz="235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50" b="1" i="1" dirty="0" err="1">
                <a:solidFill>
                  <a:schemeClr val="tx2">
                    <a:lumMod val="50000"/>
                  </a:schemeClr>
                </a:solidFill>
              </a:rPr>
              <a:t>moving</a:t>
            </a:r>
            <a:r>
              <a:rPr lang="pt-BR" sz="235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50" b="1" i="1" dirty="0" err="1">
                <a:solidFill>
                  <a:schemeClr val="tx2">
                    <a:lumMod val="50000"/>
                  </a:schemeClr>
                </a:solidFill>
              </a:rPr>
              <a:t>than</a:t>
            </a:r>
            <a:r>
              <a:rPr lang="pt-BR" sz="235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50" b="1" i="1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pt-BR" sz="235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50" b="1" i="1" dirty="0" err="1">
                <a:solidFill>
                  <a:schemeClr val="tx2">
                    <a:lumMod val="50000"/>
                  </a:schemeClr>
                </a:solidFill>
              </a:rPr>
              <a:t>others</a:t>
            </a:r>
            <a:r>
              <a:rPr lang="pt-BR" sz="2350" b="1" i="1" dirty="0">
                <a:solidFill>
                  <a:schemeClr val="tx2">
                    <a:lumMod val="50000"/>
                  </a:schemeClr>
                </a:solidFill>
              </a:rPr>
              <a:t>...</a:t>
            </a:r>
          </a:p>
          <a:p>
            <a:pPr algn="ctr"/>
            <a:endParaRPr lang="pt-BR" sz="2200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pt-BR" sz="2200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pt-BR" sz="2200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pt-BR" sz="2200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pt-BR" sz="2200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pt-BR" sz="2200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pt-BR" sz="2200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pt-BR" sz="2200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pt-BR" sz="2200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pt-BR" sz="2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Retângulo 6">
            <a:extLst>
              <a:ext uri="{FF2B5EF4-FFF2-40B4-BE49-F238E27FC236}">
                <a16:creationId xmlns:a16="http://schemas.microsoft.com/office/drawing/2014/main" id="{E6F018CE-8FCF-4ACF-8141-83B9034F434E}"/>
              </a:ext>
            </a:extLst>
          </p:cNvPr>
          <p:cNvSpPr/>
          <p:nvPr/>
        </p:nvSpPr>
        <p:spPr>
          <a:xfrm>
            <a:off x="5190733" y="2760648"/>
            <a:ext cx="6431424" cy="1011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Surely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He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has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borne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our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i="1" u="sng" dirty="0" err="1">
                <a:solidFill>
                  <a:schemeClr val="tx2">
                    <a:lumMod val="50000"/>
                  </a:schemeClr>
                </a:solidFill>
              </a:rPr>
              <a:t>griefs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carried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our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i="1" u="sng" dirty="0" err="1">
                <a:solidFill>
                  <a:schemeClr val="tx2">
                    <a:lumMod val="50000"/>
                  </a:schemeClr>
                </a:solidFill>
              </a:rPr>
              <a:t>sorrows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...”    </a:t>
            </a:r>
          </a:p>
          <a:p>
            <a:pPr algn="just"/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[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Isaiah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53:4]</a:t>
            </a:r>
          </a:p>
        </p:txBody>
      </p:sp>
      <p:sp>
        <p:nvSpPr>
          <p:cNvPr id="28" name="Retângulo 23">
            <a:extLst>
              <a:ext uri="{FF2B5EF4-FFF2-40B4-BE49-F238E27FC236}">
                <a16:creationId xmlns:a16="http://schemas.microsoft.com/office/drawing/2014/main" id="{502E3300-BD9F-47CA-9DBB-EC7A7BE08C06}"/>
              </a:ext>
            </a:extLst>
          </p:cNvPr>
          <p:cNvSpPr/>
          <p:nvPr/>
        </p:nvSpPr>
        <p:spPr>
          <a:xfrm>
            <a:off x="5190733" y="3397704"/>
            <a:ext cx="6431424" cy="1011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“...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who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Himself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bore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our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i="1" u="sng" dirty="0">
                <a:solidFill>
                  <a:schemeClr val="tx2">
                    <a:lumMod val="50000"/>
                  </a:schemeClr>
                </a:solidFill>
              </a:rPr>
              <a:t>sins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in His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own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body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on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tree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...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by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whose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stripes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you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were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healed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.”                  [1 Peter 2:24]</a:t>
            </a:r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C75434BA-F9FC-4609-8E76-ACF19BA34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4775" y="3109076"/>
            <a:ext cx="1608113" cy="2361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20">
            <a:extLst>
              <a:ext uri="{FF2B5EF4-FFF2-40B4-BE49-F238E27FC236}">
                <a16:creationId xmlns:a16="http://schemas.microsoft.com/office/drawing/2014/main" id="{47E7EFBB-FE97-409C-AB1B-D46C9689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51800">
            <a:off x="3806707" y="2918806"/>
            <a:ext cx="967852" cy="8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tângulo 34">
            <a:extLst>
              <a:ext uri="{FF2B5EF4-FFF2-40B4-BE49-F238E27FC236}">
                <a16:creationId xmlns:a16="http://schemas.microsoft.com/office/drawing/2014/main" id="{3AC83DC3-5D95-4F49-9F6D-CADDCB2F71F8}"/>
              </a:ext>
            </a:extLst>
          </p:cNvPr>
          <p:cNvSpPr/>
          <p:nvPr/>
        </p:nvSpPr>
        <p:spPr>
          <a:xfrm>
            <a:off x="5190733" y="4111136"/>
            <a:ext cx="6431424" cy="1011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they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clothed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Him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purple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they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twisted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pt-BR" sz="2000" b="1" i="1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crown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i="1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of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i="1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thorns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put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it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on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his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</a:rPr>
              <a:t>head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.”           [Mark 15:17]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  <a:t>Genesis 3</a:t>
            </a:r>
            <a:endParaRPr lang="en-US" sz="4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BD0F5E-5A9A-43D0-B602-D84387B5C1B8}"/>
              </a:ext>
            </a:extLst>
          </p:cNvPr>
          <p:cNvSpPr/>
          <p:nvPr/>
        </p:nvSpPr>
        <p:spPr>
          <a:xfrm>
            <a:off x="3390532" y="4993146"/>
            <a:ext cx="8359507" cy="9814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Who placed this crown of thorns, </a:t>
            </a:r>
            <a:r>
              <a:rPr lang="en-US" sz="2000" b="1" i="1" dirty="0">
                <a:solidFill>
                  <a:schemeClr val="tx1"/>
                </a:solidFill>
                <a:latin typeface="Georgia" panose="02040502050405020303" pitchFamily="18" charset="0"/>
              </a:rPr>
              <a:t>the ultimate biblical symbol for sin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upon the head of </a:t>
            </a:r>
            <a:r>
              <a:rPr lang="en-US" sz="2000" b="1" i="1" dirty="0">
                <a:solidFill>
                  <a:schemeClr val="tx1"/>
                </a:solidFill>
                <a:latin typeface="Georgia" panose="02040502050405020303" pitchFamily="18" charset="0"/>
              </a:rPr>
              <a:t>the one who bore the sins of the world</a:t>
            </a:r>
            <a:r>
              <a:rPr lang="en-US" sz="2000" b="1" dirty="0">
                <a:solidFill>
                  <a:schemeClr val="tx1"/>
                </a:solidFill>
              </a:rPr>
              <a:t>?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Roman soldiers, who </a:t>
            </a:r>
            <a:r>
              <a:rPr lang="en-US" sz="2000" b="1" i="1" dirty="0">
                <a:solidFill>
                  <a:schemeClr val="tx1"/>
                </a:solidFill>
                <a:latin typeface="Georgia" panose="02040502050405020303" pitchFamily="18" charset="0"/>
              </a:rPr>
              <a:t>knew nothing of the Bible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or its symbolism! </a:t>
            </a:r>
          </a:p>
        </p:txBody>
      </p:sp>
    </p:spTree>
    <p:extLst>
      <p:ext uri="{BB962C8B-B14F-4D97-AF65-F5344CB8AC3E}">
        <p14:creationId xmlns:p14="http://schemas.microsoft.com/office/powerpoint/2010/main" val="15962470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8" grpId="0"/>
      <p:bldP spid="33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3:17-19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Then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Adam He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said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...” [v17]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559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After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delivering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sentences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serpent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woman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     </a:t>
            </a:r>
          </a:p>
          <a:p>
            <a:pPr lvl="0" algn="just">
              <a:defRPr/>
            </a:pP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deals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with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Adam's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sin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: “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cursed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ground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for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your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sake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...” [v17]</a:t>
            </a:r>
            <a:endParaRPr lang="pt-BR" sz="28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14" name="CaixaDeTexto 21">
            <a:extLst>
              <a:ext uri="{FF2B5EF4-FFF2-40B4-BE49-F238E27FC236}">
                <a16:creationId xmlns:a16="http://schemas.microsoft.com/office/drawing/2014/main" id="{FBB0D361-E686-4244-A461-A3DA9F97C386}"/>
              </a:ext>
            </a:extLst>
          </p:cNvPr>
          <p:cNvSpPr txBox="1"/>
          <p:nvPr/>
        </p:nvSpPr>
        <p:spPr>
          <a:xfrm>
            <a:off x="3364495" y="274692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Adam's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earth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itself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!),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brought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consequences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creation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13" name="CaixaDeTexto 14">
            <a:extLst>
              <a:ext uri="{FF2B5EF4-FFF2-40B4-BE49-F238E27FC236}">
                <a16:creationId xmlns:a16="http://schemas.microsoft.com/office/drawing/2014/main" id="{CE7EBB73-B847-43E4-BEFE-5C7A109FDCD7}"/>
              </a:ext>
            </a:extLst>
          </p:cNvPr>
          <p:cNvSpPr txBox="1"/>
          <p:nvPr/>
        </p:nvSpPr>
        <p:spPr>
          <a:xfrm>
            <a:off x="3413990" y="3393189"/>
            <a:ext cx="338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-“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toil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</a:t>
            </a:r>
          </a:p>
        </p:txBody>
      </p:sp>
      <p:sp>
        <p:nvSpPr>
          <p:cNvPr id="15" name="CaixaDeTexto 17">
            <a:extLst>
              <a:ext uri="{FF2B5EF4-FFF2-40B4-BE49-F238E27FC236}">
                <a16:creationId xmlns:a16="http://schemas.microsoft.com/office/drawing/2014/main" id="{08C8A65A-FD4F-4216-9F78-B84565153F7A}"/>
              </a:ext>
            </a:extLst>
          </p:cNvPr>
          <p:cNvSpPr txBox="1"/>
          <p:nvPr/>
        </p:nvSpPr>
        <p:spPr>
          <a:xfrm>
            <a:off x="3413990" y="3392424"/>
            <a:ext cx="8161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                                               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days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...”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[v17]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6" name="CaixaDeTexto 14">
            <a:extLst>
              <a:ext uri="{FF2B5EF4-FFF2-40B4-BE49-F238E27FC236}">
                <a16:creationId xmlns:a16="http://schemas.microsoft.com/office/drawing/2014/main" id="{20C5C294-6121-4E4A-AEEB-1E9055D5DC98}"/>
              </a:ext>
            </a:extLst>
          </p:cNvPr>
          <p:cNvSpPr txBox="1"/>
          <p:nvPr/>
        </p:nvSpPr>
        <p:spPr>
          <a:xfrm>
            <a:off x="3413990" y="3724489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-“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Both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thorns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thistles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it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bring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forth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...”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[v18]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7" name="CaixaDeTexto 14">
            <a:extLst>
              <a:ext uri="{FF2B5EF4-FFF2-40B4-BE49-F238E27FC236}">
                <a16:creationId xmlns:a16="http://schemas.microsoft.com/office/drawing/2014/main" id="{E0508933-26EB-4E8A-93F9-2177432638CB}"/>
              </a:ext>
            </a:extLst>
          </p:cNvPr>
          <p:cNvSpPr txBox="1"/>
          <p:nvPr/>
        </p:nvSpPr>
        <p:spPr>
          <a:xfrm>
            <a:off x="3413990" y="4055792"/>
            <a:ext cx="7876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-“</a:t>
            </a:r>
            <a:r>
              <a:rPr lang="pt-BR" sz="2000" noProof="0" dirty="0">
                <a:solidFill>
                  <a:prstClr val="black"/>
                </a:solidFill>
                <a:latin typeface="Georgia" panose="02040502050405020303" pitchFamily="18" charset="0"/>
              </a:rPr>
              <a:t>In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sweat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pt-BR" sz="2000" b="1" i="1" dirty="0">
                <a:solidFill>
                  <a:prstClr val="black"/>
                </a:solidFill>
                <a:latin typeface="Georgia" panose="02040502050405020303" pitchFamily="18" charset="0"/>
              </a:rPr>
              <a:t>f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ace </a:t>
            </a:r>
            <a:r>
              <a:rPr lang="pt-BR" sz="2000" noProof="0" dirty="0" err="1">
                <a:solidFill>
                  <a:prstClr val="black"/>
                </a:solidFill>
                <a:latin typeface="Georgia" panose="02040502050405020303" pitchFamily="18" charset="0"/>
              </a:rPr>
              <a:t>you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eat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bread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...”;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thorns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man’s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work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had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been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just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“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tend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keep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”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  Garden [2:15]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would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now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much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more “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toilsome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”.  He must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now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lang="pt-BR" sz="20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till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0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weed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0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plant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0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tend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0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cultivate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harvest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70453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3:17-19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Then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Adam He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said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...” [v17]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559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After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delivering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sentences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serpent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woman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     </a:t>
            </a:r>
          </a:p>
          <a:p>
            <a:pPr lvl="0" algn="just">
              <a:defRPr/>
            </a:pP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deals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with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Adam's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sin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: “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cursed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ground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for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your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sake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...” [v17]</a:t>
            </a:r>
            <a:endParaRPr lang="pt-BR" sz="28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14" name="CaixaDeTexto 21">
            <a:extLst>
              <a:ext uri="{FF2B5EF4-FFF2-40B4-BE49-F238E27FC236}">
                <a16:creationId xmlns:a16="http://schemas.microsoft.com/office/drawing/2014/main" id="{FBB0D361-E686-4244-A461-A3DA9F97C386}"/>
              </a:ext>
            </a:extLst>
          </p:cNvPr>
          <p:cNvSpPr txBox="1"/>
          <p:nvPr/>
        </p:nvSpPr>
        <p:spPr>
          <a:xfrm>
            <a:off x="3364495" y="274692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Adam's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earth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itself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!),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brought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consequences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creation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13" name="CaixaDeTexto 14">
            <a:extLst>
              <a:ext uri="{FF2B5EF4-FFF2-40B4-BE49-F238E27FC236}">
                <a16:creationId xmlns:a16="http://schemas.microsoft.com/office/drawing/2014/main" id="{CE7EBB73-B847-43E4-BEFE-5C7A109FDCD7}"/>
              </a:ext>
            </a:extLst>
          </p:cNvPr>
          <p:cNvSpPr txBox="1"/>
          <p:nvPr/>
        </p:nvSpPr>
        <p:spPr>
          <a:xfrm>
            <a:off x="3413990" y="3393189"/>
            <a:ext cx="338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-“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toil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</a:t>
            </a:r>
          </a:p>
        </p:txBody>
      </p:sp>
      <p:sp>
        <p:nvSpPr>
          <p:cNvPr id="15" name="CaixaDeTexto 17">
            <a:extLst>
              <a:ext uri="{FF2B5EF4-FFF2-40B4-BE49-F238E27FC236}">
                <a16:creationId xmlns:a16="http://schemas.microsoft.com/office/drawing/2014/main" id="{08C8A65A-FD4F-4216-9F78-B84565153F7A}"/>
              </a:ext>
            </a:extLst>
          </p:cNvPr>
          <p:cNvSpPr txBox="1"/>
          <p:nvPr/>
        </p:nvSpPr>
        <p:spPr>
          <a:xfrm>
            <a:off x="3413990" y="3392424"/>
            <a:ext cx="8161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                                               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days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...”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[v17]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6" name="CaixaDeTexto 14">
            <a:extLst>
              <a:ext uri="{FF2B5EF4-FFF2-40B4-BE49-F238E27FC236}">
                <a16:creationId xmlns:a16="http://schemas.microsoft.com/office/drawing/2014/main" id="{20C5C294-6121-4E4A-AEEB-1E9055D5DC98}"/>
              </a:ext>
            </a:extLst>
          </p:cNvPr>
          <p:cNvSpPr txBox="1"/>
          <p:nvPr/>
        </p:nvSpPr>
        <p:spPr>
          <a:xfrm>
            <a:off x="3413990" y="3724489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-“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Both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thorns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thistles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it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bring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forth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...”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[v18]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7" name="CaixaDeTexto 14">
            <a:extLst>
              <a:ext uri="{FF2B5EF4-FFF2-40B4-BE49-F238E27FC236}">
                <a16:creationId xmlns:a16="http://schemas.microsoft.com/office/drawing/2014/main" id="{E0508933-26EB-4E8A-93F9-2177432638CB}"/>
              </a:ext>
            </a:extLst>
          </p:cNvPr>
          <p:cNvSpPr txBox="1"/>
          <p:nvPr/>
        </p:nvSpPr>
        <p:spPr>
          <a:xfrm>
            <a:off x="3413990" y="4055792"/>
            <a:ext cx="6246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-“</a:t>
            </a:r>
            <a:r>
              <a:rPr lang="pt-BR" sz="2000" noProof="0" dirty="0">
                <a:solidFill>
                  <a:prstClr val="black"/>
                </a:solidFill>
                <a:latin typeface="Georgia" panose="02040502050405020303" pitchFamily="18" charset="0"/>
              </a:rPr>
              <a:t>In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sweat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pt-BR" sz="2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pt-BR" sz="2000" b="1" i="1" dirty="0">
                <a:solidFill>
                  <a:prstClr val="black"/>
                </a:solidFill>
                <a:latin typeface="Georgia" panose="02040502050405020303" pitchFamily="18" charset="0"/>
              </a:rPr>
              <a:t>f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ace </a:t>
            </a:r>
            <a:r>
              <a:rPr lang="pt-BR" sz="2000" noProof="0" dirty="0" err="1">
                <a:solidFill>
                  <a:prstClr val="black"/>
                </a:solidFill>
                <a:latin typeface="Georgia" panose="02040502050405020303" pitchFamily="18" charset="0"/>
              </a:rPr>
              <a:t>you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eat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bread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CE18261-CC84-44B6-9A85-6D5722E20C3C}"/>
              </a:ext>
            </a:extLst>
          </p:cNvPr>
          <p:cNvSpPr txBox="1"/>
          <p:nvPr/>
        </p:nvSpPr>
        <p:spPr>
          <a:xfrm>
            <a:off x="3413990" y="4059936"/>
            <a:ext cx="8161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                                                                                          </a:t>
            </a:r>
            <a:r>
              <a:rPr lang="pt-BR" sz="1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>
                <a:solidFill>
                  <a:prstClr val="black"/>
                </a:solidFill>
                <a:latin typeface="Georgia" panose="02040502050405020303" pitchFamily="18" charset="0"/>
              </a:rPr>
              <a:t>ti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ll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return</a:t>
            </a:r>
            <a:r>
              <a:rPr kumimoji="0" lang="pt-BR" sz="2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i="1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kumimoji="0" lang="pt-BR" sz="2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dust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are,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dust</a:t>
            </a:r>
            <a:r>
              <a:rPr kumimoji="0" lang="pt-BR" sz="2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return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”;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these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words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are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harsh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sounding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but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are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also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part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curse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had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already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lovingly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warned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them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about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from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beginning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7D59C5-B918-4BBF-B5CB-2070B422D61B}"/>
              </a:ext>
            </a:extLst>
          </p:cNvPr>
          <p:cNvSpPr/>
          <p:nvPr/>
        </p:nvSpPr>
        <p:spPr>
          <a:xfrm>
            <a:off x="3493697" y="5384722"/>
            <a:ext cx="8166273" cy="1280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Georgia" panose="02040502050405020303" pitchFamily="18" charset="0"/>
              </a:rPr>
              <a:t>God </a:t>
            </a:r>
            <a:r>
              <a:rPr lang="en-US" sz="2200" b="1" i="1" u="sng" dirty="0">
                <a:solidFill>
                  <a:schemeClr val="tx1"/>
                </a:solidFill>
                <a:latin typeface="Georgia" panose="02040502050405020303" pitchFamily="18" charset="0"/>
              </a:rPr>
              <a:t>had</a:t>
            </a:r>
            <a:r>
              <a:rPr lang="en-US" sz="22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b="1" i="1" u="sng" dirty="0">
                <a:solidFill>
                  <a:schemeClr val="tx1"/>
                </a:solidFill>
                <a:latin typeface="Georgia" panose="02040502050405020303" pitchFamily="18" charset="0"/>
              </a:rPr>
              <a:t>indeed</a:t>
            </a:r>
            <a:r>
              <a:rPr lang="en-US" sz="2200" b="1" dirty="0">
                <a:solidFill>
                  <a:schemeClr val="tx1"/>
                </a:solidFill>
                <a:latin typeface="Georgia" panose="02040502050405020303" pitchFamily="18" charset="0"/>
              </a:rPr>
              <a:t> said, “</a:t>
            </a:r>
            <a:r>
              <a:rPr lang="en-US" sz="2200" b="1" i="1" dirty="0">
                <a:solidFill>
                  <a:schemeClr val="tx1"/>
                </a:solidFill>
                <a:latin typeface="Georgia" panose="02040502050405020303" pitchFamily="18" charset="0"/>
              </a:rPr>
              <a:t>in the day that you eat of it</a:t>
            </a:r>
            <a:r>
              <a:rPr lang="en-US" sz="2200" b="1" dirty="0">
                <a:solidFill>
                  <a:schemeClr val="tx1"/>
                </a:solidFill>
                <a:latin typeface="Georgia" panose="02040502050405020303" pitchFamily="18" charset="0"/>
              </a:rPr>
              <a:t>, you shall surely die.” [2:17]; however, they are </a:t>
            </a:r>
            <a:r>
              <a:rPr lang="en-US" sz="2200" b="1" i="1" dirty="0">
                <a:solidFill>
                  <a:schemeClr val="tx1"/>
                </a:solidFill>
                <a:latin typeface="Georgia" panose="02040502050405020303" pitchFamily="18" charset="0"/>
              </a:rPr>
              <a:t>still alive </a:t>
            </a:r>
            <a:r>
              <a:rPr lang="en-US" sz="2200" b="1" dirty="0">
                <a:solidFill>
                  <a:schemeClr val="tx1"/>
                </a:solidFill>
                <a:latin typeface="Georgia" panose="02040502050405020303" pitchFamily="18" charset="0"/>
              </a:rPr>
              <a:t>as they receive their sentence from God.  So, </a:t>
            </a:r>
            <a:r>
              <a:rPr lang="en-US" sz="2200" b="1" i="1" dirty="0">
                <a:solidFill>
                  <a:schemeClr val="tx1"/>
                </a:solidFill>
                <a:latin typeface="Georgia" panose="02040502050405020303" pitchFamily="18" charset="0"/>
              </a:rPr>
              <a:t>did God lie</a:t>
            </a:r>
            <a:r>
              <a:rPr lang="en-US" sz="2200" b="1" dirty="0">
                <a:solidFill>
                  <a:schemeClr val="tx1"/>
                </a:solidFill>
                <a:latin typeface="Georgia" panose="02040502050405020303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591845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Segoe Print" panose="02000600000000000000" pitchFamily="2" charset="0"/>
              </a:rPr>
              <a:t>The Nature of Sin</a:t>
            </a:r>
            <a:endParaRPr lang="en-US" sz="6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  <a:t>Genesis 3</a:t>
            </a:r>
            <a:endParaRPr lang="en-US" sz="4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400EEB-3EC6-4187-9E63-805893B7407C}"/>
              </a:ext>
            </a:extLst>
          </p:cNvPr>
          <p:cNvSpPr txBox="1"/>
          <p:nvPr/>
        </p:nvSpPr>
        <p:spPr>
          <a:xfrm>
            <a:off x="-2878" y="806554"/>
            <a:ext cx="1219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“in the day that you eat of it you shall surely die…”</a:t>
            </a:r>
          </a:p>
        </p:txBody>
      </p:sp>
      <p:sp>
        <p:nvSpPr>
          <p:cNvPr id="15" name="CaixaDeTexto 8">
            <a:extLst>
              <a:ext uri="{FF2B5EF4-FFF2-40B4-BE49-F238E27FC236}">
                <a16:creationId xmlns:a16="http://schemas.microsoft.com/office/drawing/2014/main" id="{1D9E4E86-A776-442C-8C27-BE6A5837BCE1}"/>
              </a:ext>
            </a:extLst>
          </p:cNvPr>
          <p:cNvSpPr txBox="1"/>
          <p:nvPr/>
        </p:nvSpPr>
        <p:spPr>
          <a:xfrm>
            <a:off x="13648" y="1300532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If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, in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fact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they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did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not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die ‘in </a:t>
            </a:r>
            <a:r>
              <a:rPr lang="pt-BR" sz="26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that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day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’,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then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endParaRPr lang="pt-BR" sz="2600" b="1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algn="ctr"/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a liar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serpent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can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claim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victory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:</a:t>
            </a:r>
          </a:p>
          <a:p>
            <a:pPr algn="ctr"/>
            <a:r>
              <a:rPr lang="pt-BR" sz="26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After</a:t>
            </a:r>
            <a:r>
              <a:rPr lang="pt-BR" sz="2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all</a:t>
            </a:r>
            <a:r>
              <a:rPr lang="pt-BR" sz="2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6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did</a:t>
            </a:r>
            <a:r>
              <a:rPr lang="pt-BR" sz="2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they</a:t>
            </a:r>
            <a:r>
              <a:rPr lang="pt-BR" sz="2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die, </a:t>
            </a:r>
            <a:r>
              <a:rPr lang="pt-BR" sz="26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or</a:t>
            </a:r>
            <a:r>
              <a:rPr lang="pt-BR" sz="2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didn’t</a:t>
            </a:r>
            <a:r>
              <a:rPr lang="pt-BR" sz="2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they</a:t>
            </a:r>
            <a:r>
              <a:rPr lang="en-US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?</a:t>
            </a:r>
            <a:endParaRPr lang="pt-BR" sz="260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Retângulo de cantos arredondados 7">
            <a:extLst>
              <a:ext uri="{FF2B5EF4-FFF2-40B4-BE49-F238E27FC236}">
                <a16:creationId xmlns:a16="http://schemas.microsoft.com/office/drawing/2014/main" id="{B957EE17-F149-42CC-992C-7A99E3CC8CD5}"/>
              </a:ext>
            </a:extLst>
          </p:cNvPr>
          <p:cNvSpPr/>
          <p:nvPr/>
        </p:nvSpPr>
        <p:spPr>
          <a:xfrm>
            <a:off x="3063240" y="3464584"/>
            <a:ext cx="8712968" cy="100600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17">
            <a:extLst>
              <a:ext uri="{FF2B5EF4-FFF2-40B4-BE49-F238E27FC236}">
                <a16:creationId xmlns:a16="http://schemas.microsoft.com/office/drawing/2014/main" id="{CA007B18-F247-4705-8700-06C3388A2135}"/>
              </a:ext>
            </a:extLst>
          </p:cNvPr>
          <p:cNvSpPr txBox="1"/>
          <p:nvPr/>
        </p:nvSpPr>
        <p:spPr>
          <a:xfrm>
            <a:off x="229288" y="2590774"/>
            <a:ext cx="11780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James 2:26:  “For as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body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without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spirit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dead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so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faith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without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works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dead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also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.” </a:t>
            </a:r>
          </a:p>
        </p:txBody>
      </p:sp>
      <p:sp>
        <p:nvSpPr>
          <p:cNvPr id="28" name="CaixaDeTexto 10">
            <a:extLst>
              <a:ext uri="{FF2B5EF4-FFF2-40B4-BE49-F238E27FC236}">
                <a16:creationId xmlns:a16="http://schemas.microsoft.com/office/drawing/2014/main" id="{06FCDE3C-BF96-4FA2-87C2-6B8F2B0E82B0}"/>
              </a:ext>
            </a:extLst>
          </p:cNvPr>
          <p:cNvSpPr txBox="1"/>
          <p:nvPr/>
        </p:nvSpPr>
        <p:spPr>
          <a:xfrm>
            <a:off x="3063240" y="3670413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Isaiah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 59:2: “...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your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iniquities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have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separated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you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from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your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God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...” </a:t>
            </a:r>
          </a:p>
        </p:txBody>
      </p:sp>
      <p:sp>
        <p:nvSpPr>
          <p:cNvPr id="29" name="Retângulo de cantos arredondados 2">
            <a:extLst>
              <a:ext uri="{FF2B5EF4-FFF2-40B4-BE49-F238E27FC236}">
                <a16:creationId xmlns:a16="http://schemas.microsoft.com/office/drawing/2014/main" id="{A021490A-EFB9-42DF-B021-A5B0B62474A6}"/>
              </a:ext>
            </a:extLst>
          </p:cNvPr>
          <p:cNvSpPr/>
          <p:nvPr/>
        </p:nvSpPr>
        <p:spPr>
          <a:xfrm>
            <a:off x="306120" y="2990884"/>
            <a:ext cx="2655444" cy="100415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Death </a:t>
            </a:r>
            <a:r>
              <a:rPr lang="pt-BR" sz="2000" b="1" dirty="0" err="1">
                <a:solidFill>
                  <a:schemeClr val="tx1"/>
                </a:solidFill>
              </a:rPr>
              <a:t>is</a:t>
            </a:r>
            <a:r>
              <a:rPr lang="pt-BR" sz="2000" b="1" dirty="0">
                <a:solidFill>
                  <a:schemeClr val="tx1"/>
                </a:solidFill>
              </a:rPr>
              <a:t> a </a:t>
            </a:r>
            <a:r>
              <a:rPr lang="pt-BR" sz="2000" b="1" i="1" dirty="0" err="1">
                <a:solidFill>
                  <a:schemeClr val="tx1"/>
                </a:solidFill>
              </a:rPr>
              <a:t>separation</a:t>
            </a:r>
            <a:r>
              <a:rPr lang="pt-BR" sz="20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pt-BR" sz="2000" b="1" dirty="0" err="1">
                <a:solidFill>
                  <a:schemeClr val="tx1"/>
                </a:solidFill>
              </a:rPr>
              <a:t>body</a:t>
            </a:r>
            <a:r>
              <a:rPr lang="pt-BR" sz="2000" b="1" dirty="0">
                <a:solidFill>
                  <a:schemeClr val="tx1"/>
                </a:solidFill>
              </a:rPr>
              <a:t> - </a:t>
            </a:r>
            <a:r>
              <a:rPr lang="pt-BR" sz="2000" b="1" dirty="0" err="1">
                <a:solidFill>
                  <a:schemeClr val="tx1"/>
                </a:solidFill>
              </a:rPr>
              <a:t>spirit</a:t>
            </a:r>
            <a:r>
              <a:rPr lang="pt-BR" sz="2000" b="1" dirty="0">
                <a:solidFill>
                  <a:schemeClr val="tx1"/>
                </a:solidFill>
              </a:rPr>
              <a:t> = </a:t>
            </a:r>
            <a:r>
              <a:rPr lang="pt-BR" sz="2000" b="1" dirty="0" err="1">
                <a:solidFill>
                  <a:schemeClr val="tx1"/>
                </a:solidFill>
              </a:rPr>
              <a:t>dead</a:t>
            </a:r>
            <a:endParaRPr lang="pt-BR" sz="2000" b="1" dirty="0">
              <a:solidFill>
                <a:schemeClr val="tx1"/>
              </a:solidFill>
            </a:endParaRPr>
          </a:p>
          <a:p>
            <a:pPr algn="ctr"/>
            <a:r>
              <a:rPr lang="pt-BR" sz="2000" b="1" dirty="0" err="1">
                <a:solidFill>
                  <a:schemeClr val="tx1"/>
                </a:solidFill>
              </a:rPr>
              <a:t>faith</a:t>
            </a:r>
            <a:r>
              <a:rPr lang="pt-BR" sz="2000" b="1" dirty="0">
                <a:solidFill>
                  <a:schemeClr val="tx1"/>
                </a:solidFill>
              </a:rPr>
              <a:t> - </a:t>
            </a:r>
            <a:r>
              <a:rPr lang="pt-BR" sz="2000" b="1" dirty="0" err="1">
                <a:solidFill>
                  <a:schemeClr val="tx1"/>
                </a:solidFill>
              </a:rPr>
              <a:t>works</a:t>
            </a:r>
            <a:r>
              <a:rPr lang="pt-BR" sz="2000" b="1" dirty="0">
                <a:solidFill>
                  <a:schemeClr val="tx1"/>
                </a:solidFill>
              </a:rPr>
              <a:t> = </a:t>
            </a:r>
            <a:r>
              <a:rPr lang="pt-BR" sz="2000" b="1" dirty="0" err="1">
                <a:solidFill>
                  <a:schemeClr val="tx1"/>
                </a:solidFill>
              </a:rPr>
              <a:t>dead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2" name="Retângulo de cantos arredondados 33">
            <a:extLst>
              <a:ext uri="{FF2B5EF4-FFF2-40B4-BE49-F238E27FC236}">
                <a16:creationId xmlns:a16="http://schemas.microsoft.com/office/drawing/2014/main" id="{7334C35C-781E-488E-91F2-33C0C14CD9B7}"/>
              </a:ext>
            </a:extLst>
          </p:cNvPr>
          <p:cNvSpPr/>
          <p:nvPr/>
        </p:nvSpPr>
        <p:spPr>
          <a:xfrm>
            <a:off x="3062690" y="2990088"/>
            <a:ext cx="5063393" cy="69220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In </a:t>
            </a:r>
            <a:r>
              <a:rPr lang="pt-BR" sz="2000" b="1" dirty="0" err="1">
                <a:solidFill>
                  <a:schemeClr val="tx1"/>
                </a:solidFill>
              </a:rPr>
              <a:t>the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same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way</a:t>
            </a:r>
            <a:r>
              <a:rPr lang="pt-BR" sz="2000" b="1" dirty="0">
                <a:solidFill>
                  <a:schemeClr val="tx1"/>
                </a:solidFill>
              </a:rPr>
              <a:t>, </a:t>
            </a:r>
            <a:r>
              <a:rPr lang="pt-BR" sz="2000" b="1" i="1" dirty="0">
                <a:solidFill>
                  <a:schemeClr val="tx1"/>
                </a:solidFill>
              </a:rPr>
              <a:t>spiritual death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is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described</a:t>
            </a:r>
            <a:r>
              <a:rPr lang="pt-BR" sz="2000" b="1" dirty="0">
                <a:solidFill>
                  <a:schemeClr val="tx1"/>
                </a:solidFill>
              </a:rPr>
              <a:t> as </a:t>
            </a:r>
            <a:r>
              <a:rPr lang="pt-BR" sz="2000" b="1" dirty="0" err="1">
                <a:solidFill>
                  <a:schemeClr val="tx1"/>
                </a:solidFill>
              </a:rPr>
              <a:t>being</a:t>
            </a:r>
            <a:r>
              <a:rPr lang="pt-BR" sz="2000" b="1" dirty="0">
                <a:solidFill>
                  <a:schemeClr val="tx1"/>
                </a:solidFill>
              </a:rPr>
              <a:t> a </a:t>
            </a:r>
            <a:r>
              <a:rPr lang="pt-BR" sz="2000" b="1" i="1" dirty="0" err="1">
                <a:solidFill>
                  <a:schemeClr val="tx1"/>
                </a:solidFill>
              </a:rPr>
              <a:t>separation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from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God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3" name="CaixaDeTexto 35">
            <a:extLst>
              <a:ext uri="{FF2B5EF4-FFF2-40B4-BE49-F238E27FC236}">
                <a16:creationId xmlns:a16="http://schemas.microsoft.com/office/drawing/2014/main" id="{78C3467D-4E1B-4829-875C-B410697CDB44}"/>
              </a:ext>
            </a:extLst>
          </p:cNvPr>
          <p:cNvSpPr txBox="1"/>
          <p:nvPr/>
        </p:nvSpPr>
        <p:spPr>
          <a:xfrm>
            <a:off x="3063240" y="4036017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Ephesians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 2:5:  “...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when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we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were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dead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in trespasses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made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us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alive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...”</a:t>
            </a:r>
          </a:p>
        </p:txBody>
      </p:sp>
      <p:sp>
        <p:nvSpPr>
          <p:cNvPr id="35" name="Retângulo de cantos arredondados 36">
            <a:extLst>
              <a:ext uri="{FF2B5EF4-FFF2-40B4-BE49-F238E27FC236}">
                <a16:creationId xmlns:a16="http://schemas.microsoft.com/office/drawing/2014/main" id="{4BD4144E-C534-432A-ABCF-8F79932F4848}"/>
              </a:ext>
            </a:extLst>
          </p:cNvPr>
          <p:cNvSpPr/>
          <p:nvPr/>
        </p:nvSpPr>
        <p:spPr>
          <a:xfrm>
            <a:off x="3417559" y="4891261"/>
            <a:ext cx="8352522" cy="1733381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de cantos arredondados 37">
            <a:extLst>
              <a:ext uri="{FF2B5EF4-FFF2-40B4-BE49-F238E27FC236}">
                <a16:creationId xmlns:a16="http://schemas.microsoft.com/office/drawing/2014/main" id="{5E1A8E85-EA81-47A2-A819-8F2208CD17B3}"/>
              </a:ext>
            </a:extLst>
          </p:cNvPr>
          <p:cNvSpPr/>
          <p:nvPr/>
        </p:nvSpPr>
        <p:spPr>
          <a:xfrm>
            <a:off x="3425094" y="4536443"/>
            <a:ext cx="5582433" cy="69220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The </a:t>
            </a:r>
            <a:r>
              <a:rPr lang="pt-BR" sz="2000" b="1" dirty="0" err="1">
                <a:solidFill>
                  <a:schemeClr val="tx1"/>
                </a:solidFill>
              </a:rPr>
              <a:t>evidence</a:t>
            </a:r>
            <a:r>
              <a:rPr lang="pt-BR" sz="2000" b="1" dirty="0">
                <a:solidFill>
                  <a:schemeClr val="tx1"/>
                </a:solidFill>
              </a:rPr>
              <a:t> in </a:t>
            </a:r>
            <a:r>
              <a:rPr lang="pt-BR" sz="2000" b="1" dirty="0" err="1">
                <a:solidFill>
                  <a:schemeClr val="tx1"/>
                </a:solidFill>
              </a:rPr>
              <a:t>our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text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is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clear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that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both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the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sz="2000" b="1" dirty="0" err="1">
                <a:solidFill>
                  <a:schemeClr val="tx1"/>
                </a:solidFill>
              </a:rPr>
              <a:t>man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and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the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woman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i="1" dirty="0" err="1">
                <a:solidFill>
                  <a:schemeClr val="tx1"/>
                </a:solidFill>
                <a:latin typeface="Georgia" panose="02040502050405020303" pitchFamily="18" charset="0"/>
              </a:rPr>
              <a:t>died</a:t>
            </a:r>
            <a:r>
              <a:rPr lang="pt-BR" sz="2000" b="1" i="1" dirty="0">
                <a:solidFill>
                  <a:schemeClr val="tx1"/>
                </a:solidFill>
              </a:rPr>
              <a:t> in </a:t>
            </a:r>
            <a:r>
              <a:rPr lang="pt-BR" sz="2000" b="1" i="1" dirty="0" err="1">
                <a:solidFill>
                  <a:schemeClr val="tx1"/>
                </a:solidFill>
              </a:rPr>
              <a:t>the</a:t>
            </a:r>
            <a:r>
              <a:rPr lang="pt-BR" sz="2000" b="1" i="1" dirty="0">
                <a:solidFill>
                  <a:schemeClr val="tx1"/>
                </a:solidFill>
              </a:rPr>
              <a:t> </a:t>
            </a:r>
            <a:r>
              <a:rPr lang="pt-BR" sz="2000" b="1" i="1" dirty="0" err="1">
                <a:solidFill>
                  <a:schemeClr val="tx1"/>
                </a:solidFill>
              </a:rPr>
              <a:t>day</a:t>
            </a:r>
            <a:r>
              <a:rPr lang="pt-BR" sz="2000" b="1" i="1" dirty="0">
                <a:solidFill>
                  <a:schemeClr val="tx1"/>
                </a:solidFill>
              </a:rPr>
              <a:t> </a:t>
            </a:r>
            <a:r>
              <a:rPr lang="pt-BR" sz="2000" b="1" i="1" dirty="0" err="1">
                <a:solidFill>
                  <a:schemeClr val="tx1"/>
                </a:solidFill>
              </a:rPr>
              <a:t>that</a:t>
            </a:r>
            <a:r>
              <a:rPr lang="pt-BR" sz="2000" b="1" i="1" dirty="0">
                <a:solidFill>
                  <a:schemeClr val="tx1"/>
                </a:solidFill>
              </a:rPr>
              <a:t> </a:t>
            </a:r>
            <a:r>
              <a:rPr lang="pt-BR" sz="2000" b="1" i="1" dirty="0" err="1">
                <a:solidFill>
                  <a:schemeClr val="tx1"/>
                </a:solidFill>
              </a:rPr>
              <a:t>they</a:t>
            </a:r>
            <a:r>
              <a:rPr lang="pt-BR" sz="2000" b="1" i="1" dirty="0">
                <a:solidFill>
                  <a:schemeClr val="tx1"/>
                </a:solidFill>
              </a:rPr>
              <a:t> ate</a:t>
            </a:r>
          </a:p>
        </p:txBody>
      </p:sp>
      <p:sp>
        <p:nvSpPr>
          <p:cNvPr id="37" name="CaixaDeTexto 38">
            <a:extLst>
              <a:ext uri="{FF2B5EF4-FFF2-40B4-BE49-F238E27FC236}">
                <a16:creationId xmlns:a16="http://schemas.microsoft.com/office/drawing/2014/main" id="{5690836D-7EAC-40E2-B404-D7900FBE3A08}"/>
              </a:ext>
            </a:extLst>
          </p:cNvPr>
          <p:cNvSpPr txBox="1"/>
          <p:nvPr/>
        </p:nvSpPr>
        <p:spPr>
          <a:xfrm>
            <a:off x="3381807" y="5291323"/>
            <a:ext cx="48245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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dirty="0" err="1">
                <a:solidFill>
                  <a:schemeClr val="bg1"/>
                </a:solidFill>
                <a:latin typeface="Georgia" panose="02040502050405020303" pitchFamily="18" charset="0"/>
              </a:rPr>
              <a:t>They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disobeyed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dirty="0" err="1">
                <a:solidFill>
                  <a:schemeClr val="bg1"/>
                </a:solidFill>
                <a:latin typeface="Georgia" panose="02040502050405020303" pitchFamily="18" charset="0"/>
              </a:rPr>
              <a:t>God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[3:7]</a:t>
            </a:r>
          </a:p>
        </p:txBody>
      </p:sp>
      <p:sp>
        <p:nvSpPr>
          <p:cNvPr id="38" name="CaixaDeTexto 39">
            <a:extLst>
              <a:ext uri="{FF2B5EF4-FFF2-40B4-BE49-F238E27FC236}">
                <a16:creationId xmlns:a16="http://schemas.microsoft.com/office/drawing/2014/main" id="{86168009-26FA-4585-A083-F8FB8E639C15}"/>
              </a:ext>
            </a:extLst>
          </p:cNvPr>
          <p:cNvSpPr txBox="1"/>
          <p:nvPr/>
        </p:nvSpPr>
        <p:spPr>
          <a:xfrm>
            <a:off x="3381807" y="5714961"/>
            <a:ext cx="49685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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dirty="0" err="1">
                <a:solidFill>
                  <a:schemeClr val="bg1"/>
                </a:solidFill>
                <a:latin typeface="Georgia" panose="02040502050405020303" pitchFamily="18" charset="0"/>
              </a:rPr>
              <a:t>They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hid</a:t>
            </a:r>
            <a:r>
              <a:rPr lang="pt-BR" sz="19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themselves</a:t>
            </a:r>
            <a:r>
              <a:rPr lang="pt-BR" sz="19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dirty="0" err="1">
                <a:solidFill>
                  <a:schemeClr val="bg1"/>
                </a:solidFill>
                <a:latin typeface="Georgia" panose="02040502050405020303" pitchFamily="18" charset="0"/>
              </a:rPr>
              <a:t>from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dirty="0" err="1">
                <a:solidFill>
                  <a:schemeClr val="bg1"/>
                </a:solidFill>
                <a:latin typeface="Georgia" panose="02040502050405020303" pitchFamily="18" charset="0"/>
              </a:rPr>
              <a:t>God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[3:8]</a:t>
            </a:r>
          </a:p>
        </p:txBody>
      </p:sp>
      <p:sp>
        <p:nvSpPr>
          <p:cNvPr id="39" name="CaixaDeTexto 40">
            <a:extLst>
              <a:ext uri="{FF2B5EF4-FFF2-40B4-BE49-F238E27FC236}">
                <a16:creationId xmlns:a16="http://schemas.microsoft.com/office/drawing/2014/main" id="{A3760726-EA6B-41A1-B50E-6F040AA8950A}"/>
              </a:ext>
            </a:extLst>
          </p:cNvPr>
          <p:cNvSpPr txBox="1"/>
          <p:nvPr/>
        </p:nvSpPr>
        <p:spPr>
          <a:xfrm>
            <a:off x="7925548" y="5294376"/>
            <a:ext cx="412021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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dirty="0" err="1">
                <a:solidFill>
                  <a:schemeClr val="bg1"/>
                </a:solidFill>
                <a:latin typeface="Georgia" panose="02040502050405020303" pitchFamily="18" charset="0"/>
              </a:rPr>
              <a:t>They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dirty="0" err="1">
                <a:solidFill>
                  <a:schemeClr val="bg1"/>
                </a:solidFill>
                <a:latin typeface="Georgia" panose="02040502050405020303" pitchFamily="18" charset="0"/>
              </a:rPr>
              <a:t>were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afraid</a:t>
            </a:r>
            <a:r>
              <a:rPr lang="pt-BR" sz="19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of</a:t>
            </a:r>
            <a:r>
              <a:rPr lang="pt-BR" sz="19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dirty="0" err="1">
                <a:solidFill>
                  <a:schemeClr val="bg1"/>
                </a:solidFill>
                <a:latin typeface="Georgia" panose="02040502050405020303" pitchFamily="18" charset="0"/>
              </a:rPr>
              <a:t>God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[3:10]</a:t>
            </a:r>
          </a:p>
        </p:txBody>
      </p:sp>
      <p:sp>
        <p:nvSpPr>
          <p:cNvPr id="40" name="CaixaDeTexto 41">
            <a:extLst>
              <a:ext uri="{FF2B5EF4-FFF2-40B4-BE49-F238E27FC236}">
                <a16:creationId xmlns:a16="http://schemas.microsoft.com/office/drawing/2014/main" id="{28F13B5A-0B0F-44B9-AF39-C5AAE07E8461}"/>
              </a:ext>
            </a:extLst>
          </p:cNvPr>
          <p:cNvSpPr txBox="1"/>
          <p:nvPr/>
        </p:nvSpPr>
        <p:spPr>
          <a:xfrm>
            <a:off x="7925550" y="5715000"/>
            <a:ext cx="40324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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dirty="0" err="1">
                <a:solidFill>
                  <a:schemeClr val="bg1"/>
                </a:solidFill>
                <a:latin typeface="Georgia" panose="02040502050405020303" pitchFamily="18" charset="0"/>
              </a:rPr>
              <a:t>They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blamed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dirty="0" err="1">
                <a:solidFill>
                  <a:schemeClr val="bg1"/>
                </a:solidFill>
                <a:latin typeface="Georgia" panose="02040502050405020303" pitchFamily="18" charset="0"/>
              </a:rPr>
              <a:t>God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[3:12-13]</a:t>
            </a:r>
          </a:p>
        </p:txBody>
      </p:sp>
      <p:sp>
        <p:nvSpPr>
          <p:cNvPr id="41" name="CaixaDeTexto 44">
            <a:extLst>
              <a:ext uri="{FF2B5EF4-FFF2-40B4-BE49-F238E27FC236}">
                <a16:creationId xmlns:a16="http://schemas.microsoft.com/office/drawing/2014/main" id="{E3DFBD2C-5FBC-4FA2-A84A-4A1408551250}"/>
              </a:ext>
            </a:extLst>
          </p:cNvPr>
          <p:cNvSpPr txBox="1"/>
          <p:nvPr/>
        </p:nvSpPr>
        <p:spPr>
          <a:xfrm>
            <a:off x="3425095" y="6125633"/>
            <a:ext cx="8324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All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of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these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are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clear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signs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of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separation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from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God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: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they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are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dead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!</a:t>
            </a:r>
            <a:endParaRPr lang="pt-BR" sz="200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5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5" grpId="0" animBg="1"/>
      <p:bldP spid="26" grpId="0"/>
      <p:bldP spid="28" grpId="0"/>
      <p:bldP spid="29" grpId="0" animBg="1"/>
      <p:bldP spid="32" grpId="0" animBg="1"/>
      <p:bldP spid="33" grpId="0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Segoe Print" panose="02000600000000000000" pitchFamily="2" charset="0"/>
              </a:rPr>
              <a:t>The Nature of Sin</a:t>
            </a:r>
            <a:endParaRPr lang="en-US" sz="6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  <a:t>Genesis 3</a:t>
            </a:r>
            <a:endParaRPr lang="en-US" sz="4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400EEB-3EC6-4187-9E63-805893B7407C}"/>
              </a:ext>
            </a:extLst>
          </p:cNvPr>
          <p:cNvSpPr txBox="1"/>
          <p:nvPr/>
        </p:nvSpPr>
        <p:spPr>
          <a:xfrm>
            <a:off x="-2878" y="806554"/>
            <a:ext cx="1219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“in the day that you eat of it you shall surely die…”</a:t>
            </a:r>
          </a:p>
        </p:txBody>
      </p:sp>
      <p:sp>
        <p:nvSpPr>
          <p:cNvPr id="15" name="CaixaDeTexto 8">
            <a:extLst>
              <a:ext uri="{FF2B5EF4-FFF2-40B4-BE49-F238E27FC236}">
                <a16:creationId xmlns:a16="http://schemas.microsoft.com/office/drawing/2014/main" id="{1D9E4E86-A776-442C-8C27-BE6A5837BCE1}"/>
              </a:ext>
            </a:extLst>
          </p:cNvPr>
          <p:cNvSpPr txBox="1"/>
          <p:nvPr/>
        </p:nvSpPr>
        <p:spPr>
          <a:xfrm>
            <a:off x="13648" y="1300532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If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, in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fact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they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did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not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die ‘in </a:t>
            </a:r>
            <a:r>
              <a:rPr lang="pt-BR" sz="26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that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day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’,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then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endParaRPr lang="pt-BR" sz="2600" b="1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algn="ctr"/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a liar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serpent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can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claim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victory</a:t>
            </a:r>
            <a:r>
              <a:rPr lang="pt-BR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:</a:t>
            </a:r>
          </a:p>
          <a:p>
            <a:pPr algn="ctr"/>
            <a:r>
              <a:rPr lang="pt-BR" sz="26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After</a:t>
            </a:r>
            <a:r>
              <a:rPr lang="pt-BR" sz="2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all</a:t>
            </a:r>
            <a:r>
              <a:rPr lang="pt-BR" sz="2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6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did</a:t>
            </a:r>
            <a:r>
              <a:rPr lang="pt-BR" sz="2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they</a:t>
            </a:r>
            <a:r>
              <a:rPr lang="pt-BR" sz="2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die, </a:t>
            </a:r>
            <a:r>
              <a:rPr lang="pt-BR" sz="26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or</a:t>
            </a:r>
            <a:r>
              <a:rPr lang="pt-BR" sz="2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didn’t</a:t>
            </a:r>
            <a:r>
              <a:rPr lang="pt-BR" sz="2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6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they</a:t>
            </a:r>
            <a:r>
              <a:rPr lang="en-US" sz="2600" b="1" dirty="0">
                <a:solidFill>
                  <a:srgbClr val="FFFF00"/>
                </a:solidFill>
                <a:latin typeface="Georgia" panose="02040502050405020303" pitchFamily="18" charset="0"/>
              </a:rPr>
              <a:t>?</a:t>
            </a:r>
            <a:endParaRPr lang="pt-BR" sz="260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Retângulo de cantos arredondados 7">
            <a:extLst>
              <a:ext uri="{FF2B5EF4-FFF2-40B4-BE49-F238E27FC236}">
                <a16:creationId xmlns:a16="http://schemas.microsoft.com/office/drawing/2014/main" id="{B957EE17-F149-42CC-992C-7A99E3CC8CD5}"/>
              </a:ext>
            </a:extLst>
          </p:cNvPr>
          <p:cNvSpPr/>
          <p:nvPr/>
        </p:nvSpPr>
        <p:spPr>
          <a:xfrm>
            <a:off x="3063240" y="3464584"/>
            <a:ext cx="8712968" cy="100600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17">
            <a:extLst>
              <a:ext uri="{FF2B5EF4-FFF2-40B4-BE49-F238E27FC236}">
                <a16:creationId xmlns:a16="http://schemas.microsoft.com/office/drawing/2014/main" id="{CA007B18-F247-4705-8700-06C3388A2135}"/>
              </a:ext>
            </a:extLst>
          </p:cNvPr>
          <p:cNvSpPr txBox="1"/>
          <p:nvPr/>
        </p:nvSpPr>
        <p:spPr>
          <a:xfrm>
            <a:off x="229288" y="2590774"/>
            <a:ext cx="11780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James 2:26:  “For as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body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without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spirit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dead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so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faith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without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works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dead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also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.” </a:t>
            </a:r>
          </a:p>
        </p:txBody>
      </p:sp>
      <p:sp>
        <p:nvSpPr>
          <p:cNvPr id="28" name="CaixaDeTexto 10">
            <a:extLst>
              <a:ext uri="{FF2B5EF4-FFF2-40B4-BE49-F238E27FC236}">
                <a16:creationId xmlns:a16="http://schemas.microsoft.com/office/drawing/2014/main" id="{06FCDE3C-BF96-4FA2-87C2-6B8F2B0E82B0}"/>
              </a:ext>
            </a:extLst>
          </p:cNvPr>
          <p:cNvSpPr txBox="1"/>
          <p:nvPr/>
        </p:nvSpPr>
        <p:spPr>
          <a:xfrm>
            <a:off x="3063240" y="3670413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Isaiah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 59:2: “...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your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iniquities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have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separated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you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from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your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God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...” </a:t>
            </a:r>
          </a:p>
        </p:txBody>
      </p:sp>
      <p:sp>
        <p:nvSpPr>
          <p:cNvPr id="29" name="Retângulo de cantos arredondados 2">
            <a:extLst>
              <a:ext uri="{FF2B5EF4-FFF2-40B4-BE49-F238E27FC236}">
                <a16:creationId xmlns:a16="http://schemas.microsoft.com/office/drawing/2014/main" id="{A021490A-EFB9-42DF-B021-A5B0B62474A6}"/>
              </a:ext>
            </a:extLst>
          </p:cNvPr>
          <p:cNvSpPr/>
          <p:nvPr/>
        </p:nvSpPr>
        <p:spPr>
          <a:xfrm>
            <a:off x="306120" y="2990884"/>
            <a:ext cx="2655444" cy="100415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Death </a:t>
            </a:r>
            <a:r>
              <a:rPr lang="pt-BR" sz="2000" b="1" dirty="0" err="1">
                <a:solidFill>
                  <a:schemeClr val="tx1"/>
                </a:solidFill>
              </a:rPr>
              <a:t>is</a:t>
            </a:r>
            <a:r>
              <a:rPr lang="pt-BR" sz="2000" b="1" dirty="0">
                <a:solidFill>
                  <a:schemeClr val="tx1"/>
                </a:solidFill>
              </a:rPr>
              <a:t> a </a:t>
            </a:r>
            <a:r>
              <a:rPr lang="pt-BR" sz="2000" b="1" i="1" dirty="0" err="1">
                <a:solidFill>
                  <a:schemeClr val="tx1"/>
                </a:solidFill>
              </a:rPr>
              <a:t>separation</a:t>
            </a:r>
            <a:r>
              <a:rPr lang="pt-BR" sz="20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pt-BR" sz="2000" b="1" dirty="0" err="1">
                <a:solidFill>
                  <a:schemeClr val="tx1"/>
                </a:solidFill>
              </a:rPr>
              <a:t>body</a:t>
            </a:r>
            <a:r>
              <a:rPr lang="pt-BR" sz="2000" b="1" dirty="0">
                <a:solidFill>
                  <a:schemeClr val="tx1"/>
                </a:solidFill>
              </a:rPr>
              <a:t> - </a:t>
            </a:r>
            <a:r>
              <a:rPr lang="pt-BR" sz="2000" b="1" dirty="0" err="1">
                <a:solidFill>
                  <a:schemeClr val="tx1"/>
                </a:solidFill>
              </a:rPr>
              <a:t>spirit</a:t>
            </a:r>
            <a:r>
              <a:rPr lang="pt-BR" sz="2000" b="1" dirty="0">
                <a:solidFill>
                  <a:schemeClr val="tx1"/>
                </a:solidFill>
              </a:rPr>
              <a:t> = </a:t>
            </a:r>
            <a:r>
              <a:rPr lang="pt-BR" sz="2000" b="1" dirty="0" err="1">
                <a:solidFill>
                  <a:schemeClr val="tx1"/>
                </a:solidFill>
              </a:rPr>
              <a:t>dead</a:t>
            </a:r>
            <a:endParaRPr lang="pt-BR" sz="2000" b="1" dirty="0">
              <a:solidFill>
                <a:schemeClr val="tx1"/>
              </a:solidFill>
            </a:endParaRPr>
          </a:p>
          <a:p>
            <a:pPr algn="ctr"/>
            <a:r>
              <a:rPr lang="pt-BR" sz="2000" b="1" dirty="0" err="1">
                <a:solidFill>
                  <a:schemeClr val="tx1"/>
                </a:solidFill>
              </a:rPr>
              <a:t>faith</a:t>
            </a:r>
            <a:r>
              <a:rPr lang="pt-BR" sz="2000" b="1" dirty="0">
                <a:solidFill>
                  <a:schemeClr val="tx1"/>
                </a:solidFill>
              </a:rPr>
              <a:t> - </a:t>
            </a:r>
            <a:r>
              <a:rPr lang="pt-BR" sz="2000" b="1" dirty="0" err="1">
                <a:solidFill>
                  <a:schemeClr val="tx1"/>
                </a:solidFill>
              </a:rPr>
              <a:t>works</a:t>
            </a:r>
            <a:r>
              <a:rPr lang="pt-BR" sz="2000" b="1" dirty="0">
                <a:solidFill>
                  <a:schemeClr val="tx1"/>
                </a:solidFill>
              </a:rPr>
              <a:t> = </a:t>
            </a:r>
            <a:r>
              <a:rPr lang="pt-BR" sz="2000" b="1" dirty="0" err="1">
                <a:solidFill>
                  <a:schemeClr val="tx1"/>
                </a:solidFill>
              </a:rPr>
              <a:t>dead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2" name="Retângulo de cantos arredondados 33">
            <a:extLst>
              <a:ext uri="{FF2B5EF4-FFF2-40B4-BE49-F238E27FC236}">
                <a16:creationId xmlns:a16="http://schemas.microsoft.com/office/drawing/2014/main" id="{7334C35C-781E-488E-91F2-33C0C14CD9B7}"/>
              </a:ext>
            </a:extLst>
          </p:cNvPr>
          <p:cNvSpPr/>
          <p:nvPr/>
        </p:nvSpPr>
        <p:spPr>
          <a:xfrm>
            <a:off x="3062690" y="2990088"/>
            <a:ext cx="5063393" cy="69220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In </a:t>
            </a:r>
            <a:r>
              <a:rPr lang="pt-BR" sz="2000" b="1" dirty="0" err="1">
                <a:solidFill>
                  <a:schemeClr val="tx1"/>
                </a:solidFill>
              </a:rPr>
              <a:t>the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same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way</a:t>
            </a:r>
            <a:r>
              <a:rPr lang="pt-BR" sz="2000" b="1" dirty="0">
                <a:solidFill>
                  <a:schemeClr val="tx1"/>
                </a:solidFill>
              </a:rPr>
              <a:t>, </a:t>
            </a:r>
            <a:r>
              <a:rPr lang="pt-BR" sz="2000" b="1" i="1" dirty="0">
                <a:solidFill>
                  <a:schemeClr val="tx1"/>
                </a:solidFill>
              </a:rPr>
              <a:t>spiritual death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is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described</a:t>
            </a:r>
            <a:r>
              <a:rPr lang="pt-BR" sz="2000" b="1" dirty="0">
                <a:solidFill>
                  <a:schemeClr val="tx1"/>
                </a:solidFill>
              </a:rPr>
              <a:t> as </a:t>
            </a:r>
            <a:r>
              <a:rPr lang="pt-BR" sz="2000" b="1" dirty="0" err="1">
                <a:solidFill>
                  <a:schemeClr val="tx1"/>
                </a:solidFill>
              </a:rPr>
              <a:t>being</a:t>
            </a:r>
            <a:r>
              <a:rPr lang="pt-BR" sz="2000" b="1" dirty="0">
                <a:solidFill>
                  <a:schemeClr val="tx1"/>
                </a:solidFill>
              </a:rPr>
              <a:t> a </a:t>
            </a:r>
            <a:r>
              <a:rPr lang="pt-BR" sz="2000" b="1" i="1" dirty="0" err="1">
                <a:solidFill>
                  <a:schemeClr val="tx1"/>
                </a:solidFill>
              </a:rPr>
              <a:t>separation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from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God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3" name="CaixaDeTexto 35">
            <a:extLst>
              <a:ext uri="{FF2B5EF4-FFF2-40B4-BE49-F238E27FC236}">
                <a16:creationId xmlns:a16="http://schemas.microsoft.com/office/drawing/2014/main" id="{78C3467D-4E1B-4829-875C-B410697CDB44}"/>
              </a:ext>
            </a:extLst>
          </p:cNvPr>
          <p:cNvSpPr txBox="1"/>
          <p:nvPr/>
        </p:nvSpPr>
        <p:spPr>
          <a:xfrm>
            <a:off x="3063240" y="4036017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Ephesians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 2:5:  “...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when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we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were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dead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in trespasses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made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us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alive</a:t>
            </a:r>
            <a:r>
              <a:rPr lang="pt-BR" sz="2000" dirty="0">
                <a:solidFill>
                  <a:schemeClr val="bg1"/>
                </a:solidFill>
                <a:latin typeface="Georgia" panose="02040502050405020303" pitchFamily="18" charset="0"/>
              </a:rPr>
              <a:t>...”</a:t>
            </a:r>
          </a:p>
        </p:txBody>
      </p:sp>
      <p:sp>
        <p:nvSpPr>
          <p:cNvPr id="35" name="Retângulo de cantos arredondados 36">
            <a:extLst>
              <a:ext uri="{FF2B5EF4-FFF2-40B4-BE49-F238E27FC236}">
                <a16:creationId xmlns:a16="http://schemas.microsoft.com/office/drawing/2014/main" id="{4BD4144E-C534-432A-ABCF-8F79932F4848}"/>
              </a:ext>
            </a:extLst>
          </p:cNvPr>
          <p:cNvSpPr/>
          <p:nvPr/>
        </p:nvSpPr>
        <p:spPr>
          <a:xfrm>
            <a:off x="3417559" y="4891261"/>
            <a:ext cx="8352522" cy="1733381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de cantos arredondados 37">
            <a:extLst>
              <a:ext uri="{FF2B5EF4-FFF2-40B4-BE49-F238E27FC236}">
                <a16:creationId xmlns:a16="http://schemas.microsoft.com/office/drawing/2014/main" id="{5E1A8E85-EA81-47A2-A819-8F2208CD17B3}"/>
              </a:ext>
            </a:extLst>
          </p:cNvPr>
          <p:cNvSpPr/>
          <p:nvPr/>
        </p:nvSpPr>
        <p:spPr>
          <a:xfrm>
            <a:off x="3425094" y="4536443"/>
            <a:ext cx="5582433" cy="69220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The </a:t>
            </a:r>
            <a:r>
              <a:rPr lang="pt-BR" sz="2000" b="1" dirty="0" err="1">
                <a:solidFill>
                  <a:schemeClr val="tx1"/>
                </a:solidFill>
              </a:rPr>
              <a:t>evidence</a:t>
            </a:r>
            <a:r>
              <a:rPr lang="pt-BR" sz="2000" b="1" dirty="0">
                <a:solidFill>
                  <a:schemeClr val="tx1"/>
                </a:solidFill>
              </a:rPr>
              <a:t> in </a:t>
            </a:r>
            <a:r>
              <a:rPr lang="pt-BR" sz="2000" b="1" dirty="0" err="1">
                <a:solidFill>
                  <a:schemeClr val="tx1"/>
                </a:solidFill>
              </a:rPr>
              <a:t>our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text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is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clear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that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both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the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sz="2000" b="1" dirty="0" err="1">
                <a:solidFill>
                  <a:schemeClr val="tx1"/>
                </a:solidFill>
              </a:rPr>
              <a:t>man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and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the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woman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i="1" dirty="0" err="1">
                <a:solidFill>
                  <a:schemeClr val="tx1"/>
                </a:solidFill>
                <a:latin typeface="Georgia" panose="02040502050405020303" pitchFamily="18" charset="0"/>
              </a:rPr>
              <a:t>died</a:t>
            </a:r>
            <a:r>
              <a:rPr lang="pt-BR" sz="2000" b="1" i="1" dirty="0">
                <a:solidFill>
                  <a:schemeClr val="tx1"/>
                </a:solidFill>
              </a:rPr>
              <a:t> in </a:t>
            </a:r>
            <a:r>
              <a:rPr lang="pt-BR" sz="2000" b="1" i="1" dirty="0" err="1">
                <a:solidFill>
                  <a:schemeClr val="tx1"/>
                </a:solidFill>
              </a:rPr>
              <a:t>the</a:t>
            </a:r>
            <a:r>
              <a:rPr lang="pt-BR" sz="2000" b="1" i="1" dirty="0">
                <a:solidFill>
                  <a:schemeClr val="tx1"/>
                </a:solidFill>
              </a:rPr>
              <a:t> </a:t>
            </a:r>
            <a:r>
              <a:rPr lang="pt-BR" sz="2000" b="1" i="1" dirty="0" err="1">
                <a:solidFill>
                  <a:schemeClr val="tx1"/>
                </a:solidFill>
              </a:rPr>
              <a:t>day</a:t>
            </a:r>
            <a:r>
              <a:rPr lang="pt-BR" sz="2000" b="1" i="1" dirty="0">
                <a:solidFill>
                  <a:schemeClr val="tx1"/>
                </a:solidFill>
              </a:rPr>
              <a:t> </a:t>
            </a:r>
            <a:r>
              <a:rPr lang="pt-BR" sz="2000" b="1" i="1" dirty="0" err="1">
                <a:solidFill>
                  <a:schemeClr val="tx1"/>
                </a:solidFill>
              </a:rPr>
              <a:t>that</a:t>
            </a:r>
            <a:r>
              <a:rPr lang="pt-BR" sz="2000" b="1" i="1" dirty="0">
                <a:solidFill>
                  <a:schemeClr val="tx1"/>
                </a:solidFill>
              </a:rPr>
              <a:t> </a:t>
            </a:r>
            <a:r>
              <a:rPr lang="pt-BR" sz="2000" b="1" i="1" dirty="0" err="1">
                <a:solidFill>
                  <a:schemeClr val="tx1"/>
                </a:solidFill>
              </a:rPr>
              <a:t>they</a:t>
            </a:r>
            <a:r>
              <a:rPr lang="pt-BR" sz="2000" b="1" i="1" dirty="0">
                <a:solidFill>
                  <a:schemeClr val="tx1"/>
                </a:solidFill>
              </a:rPr>
              <a:t> ate</a:t>
            </a:r>
          </a:p>
        </p:txBody>
      </p:sp>
      <p:sp>
        <p:nvSpPr>
          <p:cNvPr id="37" name="CaixaDeTexto 38">
            <a:extLst>
              <a:ext uri="{FF2B5EF4-FFF2-40B4-BE49-F238E27FC236}">
                <a16:creationId xmlns:a16="http://schemas.microsoft.com/office/drawing/2014/main" id="{5690836D-7EAC-40E2-B404-D7900FBE3A08}"/>
              </a:ext>
            </a:extLst>
          </p:cNvPr>
          <p:cNvSpPr txBox="1"/>
          <p:nvPr/>
        </p:nvSpPr>
        <p:spPr>
          <a:xfrm>
            <a:off x="3381807" y="5291323"/>
            <a:ext cx="48245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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dirty="0" err="1">
                <a:solidFill>
                  <a:schemeClr val="bg1"/>
                </a:solidFill>
                <a:latin typeface="Georgia" panose="02040502050405020303" pitchFamily="18" charset="0"/>
              </a:rPr>
              <a:t>They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disobeyed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dirty="0" err="1">
                <a:solidFill>
                  <a:schemeClr val="bg1"/>
                </a:solidFill>
                <a:latin typeface="Georgia" panose="02040502050405020303" pitchFamily="18" charset="0"/>
              </a:rPr>
              <a:t>God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[3:7]</a:t>
            </a:r>
          </a:p>
        </p:txBody>
      </p:sp>
      <p:sp>
        <p:nvSpPr>
          <p:cNvPr id="38" name="CaixaDeTexto 39">
            <a:extLst>
              <a:ext uri="{FF2B5EF4-FFF2-40B4-BE49-F238E27FC236}">
                <a16:creationId xmlns:a16="http://schemas.microsoft.com/office/drawing/2014/main" id="{86168009-26FA-4585-A083-F8FB8E639C15}"/>
              </a:ext>
            </a:extLst>
          </p:cNvPr>
          <p:cNvSpPr txBox="1"/>
          <p:nvPr/>
        </p:nvSpPr>
        <p:spPr>
          <a:xfrm>
            <a:off x="3381807" y="5714961"/>
            <a:ext cx="49685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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dirty="0" err="1">
                <a:solidFill>
                  <a:schemeClr val="bg1"/>
                </a:solidFill>
                <a:latin typeface="Georgia" panose="02040502050405020303" pitchFamily="18" charset="0"/>
              </a:rPr>
              <a:t>They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hid</a:t>
            </a:r>
            <a:r>
              <a:rPr lang="pt-BR" sz="19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themselves</a:t>
            </a:r>
            <a:r>
              <a:rPr lang="pt-BR" sz="19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dirty="0" err="1">
                <a:solidFill>
                  <a:schemeClr val="bg1"/>
                </a:solidFill>
                <a:latin typeface="Georgia" panose="02040502050405020303" pitchFamily="18" charset="0"/>
              </a:rPr>
              <a:t>from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dirty="0" err="1">
                <a:solidFill>
                  <a:schemeClr val="bg1"/>
                </a:solidFill>
                <a:latin typeface="Georgia" panose="02040502050405020303" pitchFamily="18" charset="0"/>
              </a:rPr>
              <a:t>God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[3:8]</a:t>
            </a:r>
          </a:p>
        </p:txBody>
      </p:sp>
      <p:sp>
        <p:nvSpPr>
          <p:cNvPr id="39" name="CaixaDeTexto 40">
            <a:extLst>
              <a:ext uri="{FF2B5EF4-FFF2-40B4-BE49-F238E27FC236}">
                <a16:creationId xmlns:a16="http://schemas.microsoft.com/office/drawing/2014/main" id="{A3760726-EA6B-41A1-B50E-6F040AA8950A}"/>
              </a:ext>
            </a:extLst>
          </p:cNvPr>
          <p:cNvSpPr txBox="1"/>
          <p:nvPr/>
        </p:nvSpPr>
        <p:spPr>
          <a:xfrm>
            <a:off x="7925548" y="5294376"/>
            <a:ext cx="412021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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dirty="0" err="1">
                <a:solidFill>
                  <a:schemeClr val="bg1"/>
                </a:solidFill>
                <a:latin typeface="Georgia" panose="02040502050405020303" pitchFamily="18" charset="0"/>
              </a:rPr>
              <a:t>They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dirty="0" err="1">
                <a:solidFill>
                  <a:schemeClr val="bg1"/>
                </a:solidFill>
                <a:latin typeface="Georgia" panose="02040502050405020303" pitchFamily="18" charset="0"/>
              </a:rPr>
              <a:t>were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afraid</a:t>
            </a:r>
            <a:r>
              <a:rPr lang="pt-BR" sz="19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of</a:t>
            </a:r>
            <a:r>
              <a:rPr lang="pt-BR" sz="19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dirty="0" err="1">
                <a:solidFill>
                  <a:schemeClr val="bg1"/>
                </a:solidFill>
                <a:latin typeface="Georgia" panose="02040502050405020303" pitchFamily="18" charset="0"/>
              </a:rPr>
              <a:t>God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[3:10]</a:t>
            </a:r>
          </a:p>
        </p:txBody>
      </p:sp>
      <p:sp>
        <p:nvSpPr>
          <p:cNvPr id="40" name="CaixaDeTexto 41">
            <a:extLst>
              <a:ext uri="{FF2B5EF4-FFF2-40B4-BE49-F238E27FC236}">
                <a16:creationId xmlns:a16="http://schemas.microsoft.com/office/drawing/2014/main" id="{28F13B5A-0B0F-44B9-AF39-C5AAE07E8461}"/>
              </a:ext>
            </a:extLst>
          </p:cNvPr>
          <p:cNvSpPr txBox="1"/>
          <p:nvPr/>
        </p:nvSpPr>
        <p:spPr>
          <a:xfrm>
            <a:off x="7925550" y="5715000"/>
            <a:ext cx="40324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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dirty="0" err="1">
                <a:solidFill>
                  <a:schemeClr val="bg1"/>
                </a:solidFill>
                <a:latin typeface="Georgia" panose="02040502050405020303" pitchFamily="18" charset="0"/>
              </a:rPr>
              <a:t>They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blamed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1900" dirty="0" err="1">
                <a:solidFill>
                  <a:schemeClr val="bg1"/>
                </a:solidFill>
                <a:latin typeface="Georgia" panose="02040502050405020303" pitchFamily="18" charset="0"/>
              </a:rPr>
              <a:t>God</a:t>
            </a:r>
            <a:r>
              <a:rPr lang="pt-BR" sz="1900" dirty="0">
                <a:solidFill>
                  <a:schemeClr val="bg1"/>
                </a:solidFill>
                <a:latin typeface="Georgia" panose="02040502050405020303" pitchFamily="18" charset="0"/>
              </a:rPr>
              <a:t> [3:12-13]</a:t>
            </a:r>
          </a:p>
        </p:txBody>
      </p:sp>
      <p:sp>
        <p:nvSpPr>
          <p:cNvPr id="41" name="CaixaDeTexto 44">
            <a:extLst>
              <a:ext uri="{FF2B5EF4-FFF2-40B4-BE49-F238E27FC236}">
                <a16:creationId xmlns:a16="http://schemas.microsoft.com/office/drawing/2014/main" id="{E3DFBD2C-5FBC-4FA2-A84A-4A1408551250}"/>
              </a:ext>
            </a:extLst>
          </p:cNvPr>
          <p:cNvSpPr txBox="1"/>
          <p:nvPr/>
        </p:nvSpPr>
        <p:spPr>
          <a:xfrm>
            <a:off x="3425095" y="6125633"/>
            <a:ext cx="8324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All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of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these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are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clear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signs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of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separation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from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God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: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they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are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dead</a:t>
            </a:r>
            <a:r>
              <a:rPr lang="pt-BR" sz="2000" dirty="0">
                <a:solidFill>
                  <a:srgbClr val="FF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!</a:t>
            </a:r>
            <a:endParaRPr lang="pt-BR" sz="200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Estrela de 16 pontas 9">
            <a:extLst>
              <a:ext uri="{FF2B5EF4-FFF2-40B4-BE49-F238E27FC236}">
                <a16:creationId xmlns:a16="http://schemas.microsoft.com/office/drawing/2014/main" id="{9FA4E06A-697D-43E0-BA9E-7F26B8E40929}"/>
              </a:ext>
            </a:extLst>
          </p:cNvPr>
          <p:cNvSpPr/>
          <p:nvPr/>
        </p:nvSpPr>
        <p:spPr>
          <a:xfrm rot="258838">
            <a:off x="4221705" y="632994"/>
            <a:ext cx="9331841" cy="2993133"/>
          </a:xfrm>
          <a:prstGeom prst="star1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Jesus came </a:t>
            </a:r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precisely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pt-BR" sz="2400" b="1" i="1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to</a:t>
            </a:r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give</a:t>
            </a:r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life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restoring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the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relationship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between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</a:p>
          <a:p>
            <a:pPr algn="ctr"/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the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fallen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, </a:t>
            </a:r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dying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man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and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his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God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!</a:t>
            </a:r>
          </a:p>
          <a:p>
            <a:pPr 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[John 3:16; </a:t>
            </a:r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5:24-29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;14:6; </a:t>
            </a:r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etc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4856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3:20-24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Adam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called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wife’s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name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Eve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...” [v20]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5597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With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this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, Adam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Eve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show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that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they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have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accepted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their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sentence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:          </a:t>
            </a:r>
          </a:p>
          <a:p>
            <a:pPr lvl="0" algn="just">
              <a:defRPr/>
            </a:pP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they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will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continue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producing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children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, 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but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now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with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a new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hope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that</a:t>
            </a:r>
            <a:endParaRPr lang="pt-BR" sz="2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just">
              <a:defRPr/>
            </a:pP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someday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they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will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bring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about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“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Seed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” </a:t>
            </a:r>
            <a:r>
              <a:rPr lang="pt-BR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[3:15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;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cp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1 Tim 2:15</a:t>
            </a:r>
            <a:r>
              <a:rPr lang="pt-BR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9FA4D8-55D6-4B34-B0BE-20A86537E7E4}"/>
              </a:ext>
            </a:extLst>
          </p:cNvPr>
          <p:cNvSpPr txBox="1"/>
          <p:nvPr/>
        </p:nvSpPr>
        <p:spPr>
          <a:xfrm>
            <a:off x="216940" y="3172465"/>
            <a:ext cx="115597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The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Bible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declares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that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Eve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“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was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mother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of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b="1" i="1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all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living”; 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there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is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no       </a:t>
            </a:r>
          </a:p>
          <a:p>
            <a:pPr lvl="0" algn="just">
              <a:defRPr/>
            </a:pP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 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truth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behind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myth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of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‘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Lilith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’ (a ‘</a:t>
            </a:r>
            <a:r>
              <a:rPr lang="pt-BR" sz="2800" i="1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first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’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wife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of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Adam)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nor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of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idea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     </a:t>
            </a:r>
          </a:p>
          <a:p>
            <a:pPr lvl="0" algn="just">
              <a:defRPr/>
            </a:pP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 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that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Adam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Eve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were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only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progenitors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of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one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“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race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”,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with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there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   </a:t>
            </a:r>
          </a:p>
          <a:p>
            <a:pPr lvl="0" algn="just">
              <a:defRPr/>
            </a:pP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                                   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being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other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“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first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couples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” for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other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“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races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”...</a:t>
            </a:r>
            <a:endParaRPr lang="pt-BR" sz="28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F51B37-95E7-4825-BCEF-CCB5EAD4FBD1}"/>
              </a:ext>
            </a:extLst>
          </p:cNvPr>
          <p:cNvSpPr txBox="1"/>
          <p:nvPr/>
        </p:nvSpPr>
        <p:spPr>
          <a:xfrm>
            <a:off x="3408402" y="4916929"/>
            <a:ext cx="8341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All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first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people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(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including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Cain’s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wife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, later)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were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     </a:t>
            </a:r>
          </a:p>
          <a:p>
            <a:pPr lvl="0" algn="just">
              <a:defRPr/>
            </a:pP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literally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children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(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or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grandchildren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)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Adam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Eve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...  </a:t>
            </a:r>
            <a:endParaRPr lang="pt-BR" sz="24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0042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3:20-24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Adam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called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wife’s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name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Eve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...” [v20]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9FA4D8-55D6-4B34-B0BE-20A86537E7E4}"/>
              </a:ext>
            </a:extLst>
          </p:cNvPr>
          <p:cNvSpPr txBox="1"/>
          <p:nvPr/>
        </p:nvSpPr>
        <p:spPr>
          <a:xfrm>
            <a:off x="216940" y="2324327"/>
            <a:ext cx="11559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The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man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wife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though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being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“</a:t>
            </a:r>
            <a:r>
              <a:rPr lang="pt-BR" sz="2800" i="1" dirty="0" err="1">
                <a:solidFill>
                  <a:prstClr val="black"/>
                </a:solidFill>
                <a:latin typeface="Georgia" panose="02040502050405020303" pitchFamily="18" charset="0"/>
              </a:rPr>
              <a:t>clothed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”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with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aprons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hidden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    </a:t>
            </a:r>
          </a:p>
          <a:p>
            <a:pPr lvl="0" algn="just">
              <a:defRPr/>
            </a:pP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among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trees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, are still nude: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once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again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deals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with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problem</a:t>
            </a:r>
            <a:endParaRPr lang="pt-BR" sz="28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F51B37-95E7-4825-BCEF-CCB5EAD4FBD1}"/>
              </a:ext>
            </a:extLst>
          </p:cNvPr>
          <p:cNvSpPr txBox="1"/>
          <p:nvPr/>
        </p:nvSpPr>
        <p:spPr>
          <a:xfrm>
            <a:off x="516835" y="3194144"/>
            <a:ext cx="11458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1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1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In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providing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clothes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i="1" dirty="0" err="1">
                <a:solidFill>
                  <a:prstClr val="black"/>
                </a:solidFill>
                <a:latin typeface="Sylfaen" panose="010A0502050306030303" pitchFamily="18" charset="0"/>
              </a:rPr>
              <a:t>made</a:t>
            </a:r>
            <a:r>
              <a:rPr lang="pt-BR" sz="2100" i="1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i="1" dirty="0" err="1">
                <a:solidFill>
                  <a:prstClr val="black"/>
                </a:solidFill>
                <a:latin typeface="Sylfaen" panose="010A0502050306030303" pitchFamily="18" charset="0"/>
              </a:rPr>
              <a:t>of</a:t>
            </a:r>
            <a:r>
              <a:rPr lang="pt-BR" sz="2100" i="1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b="1" i="1" dirty="0" err="1">
                <a:solidFill>
                  <a:prstClr val="black"/>
                </a:solidFill>
                <a:latin typeface="Sylfaen" panose="010A0502050306030303" pitchFamily="18" charset="0"/>
              </a:rPr>
              <a:t>skin</a:t>
            </a:r>
            <a:r>
              <a:rPr lang="pt-BR" sz="2100" b="1" i="1" dirty="0">
                <a:solidFill>
                  <a:prstClr val="black"/>
                </a:solidFill>
                <a:latin typeface="Sylfaen" panose="010A0502050306030303" pitchFamily="18" charset="0"/>
              </a:rPr>
              <a:t>(s)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,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God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performed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first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animal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sacrifice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: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innocent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life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poured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    </a:t>
            </a:r>
          </a:p>
          <a:p>
            <a:pPr lvl="0" algn="just">
              <a:defRPr/>
            </a:pP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 out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to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“cover”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sin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of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guilty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man. 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This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act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foreshadowed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basis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for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God’s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plan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of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redemption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,      </a:t>
            </a:r>
          </a:p>
          <a:p>
            <a:pPr lvl="0" algn="just">
              <a:defRPr/>
            </a:pP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 in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which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,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at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proper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time,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“Lamb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of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God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”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would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pay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price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of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sin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for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all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humanity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by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His</a:t>
            </a:r>
          </a:p>
          <a:p>
            <a:pPr lvl="0" algn="just">
              <a:defRPr/>
            </a:pP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own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innocent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life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! </a:t>
            </a:r>
            <a:r>
              <a:rPr lang="pt-BR" sz="2100" i="1" dirty="0">
                <a:solidFill>
                  <a:prstClr val="black"/>
                </a:solidFill>
                <a:latin typeface="Sylfaen" panose="010A0502050306030303" pitchFamily="18" charset="0"/>
              </a:rPr>
              <a:t>[</a:t>
            </a:r>
            <a:r>
              <a:rPr lang="pt-BR" sz="2100" i="1" dirty="0" err="1">
                <a:solidFill>
                  <a:prstClr val="black"/>
                </a:solidFill>
                <a:latin typeface="Sylfaen" panose="010A0502050306030303" pitchFamily="18" charset="0"/>
              </a:rPr>
              <a:t>see</a:t>
            </a:r>
            <a:r>
              <a:rPr lang="pt-BR" sz="2100" i="1" dirty="0">
                <a:solidFill>
                  <a:prstClr val="black"/>
                </a:solidFill>
                <a:latin typeface="Sylfaen" panose="010A0502050306030303" pitchFamily="18" charset="0"/>
              </a:rPr>
              <a:t> Lev 17:11; John 1:29]</a:t>
            </a:r>
            <a:endParaRPr lang="pt-BR" sz="2100" dirty="0">
              <a:solidFill>
                <a:prstClr val="black"/>
              </a:solidFill>
              <a:latin typeface="Sylfaen" panose="010A050205030603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6EBCFB-7E3D-4229-83D7-A55A35A83368}"/>
              </a:ext>
            </a:extLst>
          </p:cNvPr>
          <p:cNvSpPr txBox="1"/>
          <p:nvPr/>
        </p:nvSpPr>
        <p:spPr>
          <a:xfrm>
            <a:off x="212039" y="1867129"/>
            <a:ext cx="11923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...for Adam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wife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made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tunics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skin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” [v21]</a:t>
            </a:r>
            <a:endParaRPr lang="en-US" sz="32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73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3:14-15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...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God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said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to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serpent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: ‛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Because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you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have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done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this</a:t>
            </a:r>
            <a:r>
              <a:rPr lang="en-US" sz="3200" dirty="0">
                <a:latin typeface="Sylfaen" panose="010A0502050306030303" pitchFamily="18" charset="0"/>
              </a:rPr>
              <a:t>...’” [v14]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9750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While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God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allowed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man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woman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to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answer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for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their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actions</a:t>
            </a:r>
            <a:endParaRPr lang="pt-BR" sz="2800" dirty="0">
              <a:solidFill>
                <a:prstClr val="black"/>
              </a:solidFill>
              <a:latin typeface="Sylfaen" panose="010A0502050306030303" pitchFamily="18" charset="0"/>
            </a:endParaRPr>
          </a:p>
          <a:p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 (</a:t>
            </a:r>
            <a:r>
              <a:rPr lang="pt-BR" sz="2800" i="1" dirty="0" err="1">
                <a:solidFill>
                  <a:prstClr val="black"/>
                </a:solidFill>
                <a:latin typeface="Sylfaen" panose="010A0502050306030303" pitchFamily="18" charset="0"/>
              </a:rPr>
              <a:t>even</a:t>
            </a:r>
            <a:r>
              <a:rPr lang="pt-BR" sz="2800" i="1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i="1" dirty="0" err="1">
                <a:solidFill>
                  <a:prstClr val="black"/>
                </a:solidFill>
                <a:latin typeface="Sylfaen" panose="010A0502050306030303" pitchFamily="18" charset="0"/>
              </a:rPr>
              <a:t>though</a:t>
            </a:r>
            <a:r>
              <a:rPr lang="pt-BR" sz="2800" i="1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i="1" dirty="0" err="1">
                <a:solidFill>
                  <a:prstClr val="black"/>
                </a:solidFill>
                <a:latin typeface="Sylfaen" panose="010A0502050306030303" pitchFamily="18" charset="0"/>
              </a:rPr>
              <a:t>they</a:t>
            </a:r>
            <a:r>
              <a:rPr lang="pt-BR" sz="2800" i="1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i="1" dirty="0" err="1">
                <a:solidFill>
                  <a:prstClr val="black"/>
                </a:solidFill>
                <a:latin typeface="Sylfaen" panose="010A0502050306030303" pitchFamily="18" charset="0"/>
              </a:rPr>
              <a:t>didn’t</a:t>
            </a:r>
            <a:r>
              <a:rPr lang="pt-BR" sz="2800" i="1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i="1" dirty="0" err="1">
                <a:solidFill>
                  <a:prstClr val="black"/>
                </a:solidFill>
                <a:latin typeface="Sylfaen" panose="010A0502050306030303" pitchFamily="18" charset="0"/>
              </a:rPr>
              <a:t>answer</a:t>
            </a:r>
            <a:r>
              <a:rPr lang="pt-BR" sz="2800" i="1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i="1" dirty="0" err="1">
                <a:solidFill>
                  <a:prstClr val="black"/>
                </a:solidFill>
                <a:latin typeface="Sylfaen" panose="010A0502050306030303" pitchFamily="18" charset="0"/>
              </a:rPr>
              <a:t>well</a:t>
            </a:r>
            <a:r>
              <a:rPr lang="pt-BR" sz="2800" i="1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), He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goes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straight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to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serpent’s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       </a:t>
            </a:r>
          </a:p>
          <a:p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 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punishment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,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allowing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no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defense</a:t>
            </a:r>
            <a:endParaRPr lang="pt-BR" sz="2800" i="1" dirty="0">
              <a:solidFill>
                <a:prstClr val="black"/>
              </a:solidFill>
              <a:latin typeface="Sylfaen" panose="010A0502050306030303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727D48-F356-4183-B8D2-24C38DBA6777}"/>
              </a:ext>
            </a:extLst>
          </p:cNvPr>
          <p:cNvSpPr txBox="1"/>
          <p:nvPr/>
        </p:nvSpPr>
        <p:spPr>
          <a:xfrm>
            <a:off x="448056" y="3156174"/>
            <a:ext cx="11533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The book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Genesis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emphasizes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difference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between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man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rest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      </a:t>
            </a:r>
          </a:p>
          <a:p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creation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–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gives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a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place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special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honor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human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beings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offering</a:t>
            </a:r>
            <a:endParaRPr lang="pt-BR" sz="24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us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opportunity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for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repentance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forgiveness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...</a:t>
            </a:r>
            <a:endParaRPr lang="pt-BR" sz="24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two)</a:t>
            </a:r>
          </a:p>
        </p:txBody>
      </p:sp>
    </p:spTree>
    <p:extLst>
      <p:ext uri="{BB962C8B-B14F-4D97-AF65-F5344CB8AC3E}">
        <p14:creationId xmlns:p14="http://schemas.microsoft.com/office/powerpoint/2010/main" val="362498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3" grpId="0"/>
      <p:bldP spid="24" grpId="0"/>
      <p:bldP spid="26" grpId="0"/>
      <p:bldP spid="2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3:20-24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Adam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called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wife’s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name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Eve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...” [v20]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9FA4D8-55D6-4B34-B0BE-20A86537E7E4}"/>
              </a:ext>
            </a:extLst>
          </p:cNvPr>
          <p:cNvSpPr txBox="1"/>
          <p:nvPr/>
        </p:nvSpPr>
        <p:spPr>
          <a:xfrm>
            <a:off x="216940" y="2324327"/>
            <a:ext cx="11559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The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man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wife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though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being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“</a:t>
            </a:r>
            <a:r>
              <a:rPr lang="pt-BR" sz="2800" i="1" dirty="0" err="1">
                <a:solidFill>
                  <a:prstClr val="black"/>
                </a:solidFill>
                <a:latin typeface="Georgia" panose="02040502050405020303" pitchFamily="18" charset="0"/>
              </a:rPr>
              <a:t>clothed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”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with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aprons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hidden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    </a:t>
            </a:r>
          </a:p>
          <a:p>
            <a:pPr lvl="0" algn="just">
              <a:defRPr/>
            </a:pP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among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trees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, are still nude: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once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again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deals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with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problem</a:t>
            </a:r>
            <a:endParaRPr lang="pt-BR" sz="28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F51B37-95E7-4825-BCEF-CCB5EAD4FBD1}"/>
              </a:ext>
            </a:extLst>
          </p:cNvPr>
          <p:cNvSpPr txBox="1"/>
          <p:nvPr/>
        </p:nvSpPr>
        <p:spPr>
          <a:xfrm>
            <a:off x="516835" y="3194144"/>
            <a:ext cx="114582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1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1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In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providing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clothes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i="1" dirty="0" err="1">
                <a:solidFill>
                  <a:prstClr val="black"/>
                </a:solidFill>
                <a:latin typeface="Sylfaen" panose="010A0502050306030303" pitchFamily="18" charset="0"/>
              </a:rPr>
              <a:t>made</a:t>
            </a:r>
            <a:r>
              <a:rPr lang="pt-BR" sz="2100" i="1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i="1" dirty="0" err="1">
                <a:solidFill>
                  <a:prstClr val="black"/>
                </a:solidFill>
                <a:latin typeface="Sylfaen" panose="010A0502050306030303" pitchFamily="18" charset="0"/>
              </a:rPr>
              <a:t>of</a:t>
            </a:r>
            <a:r>
              <a:rPr lang="pt-BR" sz="2100" i="1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b="1" i="1" dirty="0" err="1">
                <a:solidFill>
                  <a:prstClr val="black"/>
                </a:solidFill>
                <a:latin typeface="Sylfaen" panose="010A0502050306030303" pitchFamily="18" charset="0"/>
              </a:rPr>
              <a:t>skin</a:t>
            </a:r>
            <a:r>
              <a:rPr lang="pt-BR" sz="2100" b="1" i="1" dirty="0">
                <a:solidFill>
                  <a:prstClr val="black"/>
                </a:solidFill>
                <a:latin typeface="Sylfaen" panose="010A0502050306030303" pitchFamily="18" charset="0"/>
              </a:rPr>
              <a:t>(s)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,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God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performed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first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</a:rPr>
              <a:t> animal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</a:rPr>
              <a:t>sacrifice</a:t>
            </a:r>
            <a:endParaRPr lang="pt-BR" sz="2100" dirty="0">
              <a:solidFill>
                <a:prstClr val="black"/>
              </a:solidFill>
              <a:latin typeface="Sylfaen" panose="010A050205030603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6EBCFB-7E3D-4229-83D7-A55A35A83368}"/>
              </a:ext>
            </a:extLst>
          </p:cNvPr>
          <p:cNvSpPr txBox="1"/>
          <p:nvPr/>
        </p:nvSpPr>
        <p:spPr>
          <a:xfrm>
            <a:off x="212039" y="1867129"/>
            <a:ext cx="11923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...for Adam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wife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made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tunics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skin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” [v21]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C67DC5-3163-4866-9292-CFE0CB92745A}"/>
              </a:ext>
            </a:extLst>
          </p:cNvPr>
          <p:cNvSpPr txBox="1"/>
          <p:nvPr/>
        </p:nvSpPr>
        <p:spPr>
          <a:xfrm>
            <a:off x="523463" y="3505568"/>
            <a:ext cx="114582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1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1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The “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clothes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”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man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and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woman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had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made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were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only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adequate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for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covering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their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intimate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parts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.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Even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</a:p>
          <a:p>
            <a:pPr lvl="0" algn="just">
              <a:defRPr/>
            </a:pP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 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though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there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are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only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two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people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on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Earth (a</a:t>
            </a:r>
            <a:r>
              <a:rPr lang="pt-BR" sz="2000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solidFill>
                  <a:prstClr val="black"/>
                </a:solidFill>
                <a:latin typeface="Georgia" panose="02040502050405020303" pitchFamily="18" charset="0"/>
              </a:rPr>
              <a:t>married</a:t>
            </a:r>
            <a:r>
              <a:rPr lang="pt-BR" sz="2000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couple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!),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God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thought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it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necessary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to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cover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their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 </a:t>
            </a:r>
          </a:p>
          <a:p>
            <a:pPr lvl="0" algn="just">
              <a:defRPr/>
            </a:pP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 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bodies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with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“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tunics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”, 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which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hang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from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shoulder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or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side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and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cover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down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to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thighs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.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Once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sin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has</a:t>
            </a:r>
            <a:endParaRPr lang="pt-BR" sz="2000" dirty="0">
              <a:solidFill>
                <a:prstClr val="black"/>
              </a:solidFill>
              <a:latin typeface="Sylfaen" panose="010A0502050306030303" pitchFamily="18" charset="0"/>
            </a:endParaRPr>
          </a:p>
          <a:p>
            <a:pPr lvl="0" algn="just">
              <a:defRPr/>
            </a:pP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                                          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entered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world,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only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God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can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cover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body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in a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holy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Sylfaen" panose="010A0502050306030303" pitchFamily="18" charset="0"/>
              </a:rPr>
              <a:t>way</a:t>
            </a:r>
            <a:r>
              <a:rPr lang="pt-BR" sz="2000" dirty="0">
                <a:solidFill>
                  <a:prstClr val="black"/>
                </a:solidFill>
                <a:latin typeface="Sylfaen" panose="010A0502050306030303" pitchFamily="18" charset="0"/>
              </a:rPr>
              <a:t>... </a:t>
            </a:r>
          </a:p>
          <a:p>
            <a:pPr lvl="0" algn="just">
              <a:defRPr/>
            </a:pPr>
            <a:endParaRPr lang="pt-BR" sz="2100" dirty="0">
              <a:solidFill>
                <a:prstClr val="black"/>
              </a:solidFill>
              <a:latin typeface="Sylfaen" panose="010A0502050306030303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8A26CEE-96BE-4F37-9126-885DDB9EFEEE}"/>
              </a:ext>
            </a:extLst>
          </p:cNvPr>
          <p:cNvSpPr/>
          <p:nvPr/>
        </p:nvSpPr>
        <p:spPr>
          <a:xfrm>
            <a:off x="3414185" y="4813089"/>
            <a:ext cx="8362523" cy="1811554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Consider how God treats the concept of being “clothed”</a:t>
            </a:r>
          </a:p>
          <a:p>
            <a:pPr algn="ctr"/>
            <a:endParaRPr lang="en-US" sz="4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en-US" sz="4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en-US" sz="22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en-US" sz="22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en-US" sz="22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en-US" sz="2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CaixaDeTexto 38">
            <a:extLst>
              <a:ext uri="{FF2B5EF4-FFF2-40B4-BE49-F238E27FC236}">
                <a16:creationId xmlns:a16="http://schemas.microsoft.com/office/drawing/2014/main" id="{ACA7606F-4ECB-445E-A458-E55A12FE3A26}"/>
              </a:ext>
            </a:extLst>
          </p:cNvPr>
          <p:cNvSpPr txBox="1"/>
          <p:nvPr/>
        </p:nvSpPr>
        <p:spPr>
          <a:xfrm>
            <a:off x="3381806" y="5105795"/>
            <a:ext cx="83971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50" dirty="0">
                <a:latin typeface="Georgia" panose="02040502050405020303" pitchFamily="18" charset="0"/>
                <a:sym typeface="Wingdings" panose="05000000000000000000" pitchFamily="2" charset="2"/>
              </a:rPr>
              <a:t></a:t>
            </a:r>
            <a:r>
              <a:rPr lang="pt-BR" sz="1850" dirty="0">
                <a:latin typeface="Georgia" panose="02040502050405020303" pitchFamily="18" charset="0"/>
              </a:rPr>
              <a:t> </a:t>
            </a:r>
            <a:r>
              <a:rPr lang="pt-BR" sz="1850" dirty="0" err="1">
                <a:latin typeface="Georgia" panose="02040502050405020303" pitchFamily="18" charset="0"/>
              </a:rPr>
              <a:t>God</a:t>
            </a:r>
            <a:r>
              <a:rPr lang="pt-BR" sz="1850" dirty="0">
                <a:latin typeface="Georgia" panose="02040502050405020303" pitchFamily="18" charset="0"/>
              </a:rPr>
              <a:t> </a:t>
            </a:r>
            <a:r>
              <a:rPr lang="pt-BR" sz="1850" b="1" i="1" dirty="0" err="1">
                <a:latin typeface="Georgia" panose="02040502050405020303" pitchFamily="18" charset="0"/>
              </a:rPr>
              <a:t>clothed</a:t>
            </a:r>
            <a:r>
              <a:rPr lang="pt-BR" sz="1850" dirty="0">
                <a:latin typeface="Georgia" panose="02040502050405020303" pitchFamily="18" charset="0"/>
              </a:rPr>
              <a:t> </a:t>
            </a:r>
            <a:r>
              <a:rPr lang="pt-BR" sz="1850" dirty="0" err="1">
                <a:latin typeface="Georgia" panose="02040502050405020303" pitchFamily="18" charset="0"/>
              </a:rPr>
              <a:t>the</a:t>
            </a:r>
            <a:r>
              <a:rPr lang="pt-BR" sz="1850" dirty="0">
                <a:latin typeface="Georgia" panose="02040502050405020303" pitchFamily="18" charset="0"/>
              </a:rPr>
              <a:t> </a:t>
            </a:r>
            <a:r>
              <a:rPr lang="pt-BR" sz="1850" dirty="0" err="1">
                <a:latin typeface="Georgia" panose="02040502050405020303" pitchFamily="18" charset="0"/>
              </a:rPr>
              <a:t>priests</a:t>
            </a:r>
            <a:r>
              <a:rPr lang="pt-BR" sz="1850" dirty="0">
                <a:latin typeface="Georgia" panose="02040502050405020303" pitchFamily="18" charset="0"/>
              </a:rPr>
              <a:t> for </a:t>
            </a:r>
            <a:r>
              <a:rPr lang="pt-BR" sz="1850" dirty="0" err="1">
                <a:latin typeface="Georgia" panose="02040502050405020303" pitchFamily="18" charset="0"/>
              </a:rPr>
              <a:t>their</a:t>
            </a:r>
            <a:r>
              <a:rPr lang="pt-BR" sz="1850" dirty="0">
                <a:latin typeface="Georgia" panose="02040502050405020303" pitchFamily="18" charset="0"/>
              </a:rPr>
              <a:t> </a:t>
            </a:r>
            <a:r>
              <a:rPr lang="pt-BR" sz="1850" dirty="0" err="1">
                <a:latin typeface="Georgia" panose="02040502050405020303" pitchFamily="18" charset="0"/>
              </a:rPr>
              <a:t>service</a:t>
            </a:r>
            <a:r>
              <a:rPr lang="pt-BR" sz="1850" dirty="0">
                <a:latin typeface="Georgia" panose="02040502050405020303" pitchFamily="18" charset="0"/>
              </a:rPr>
              <a:t> [</a:t>
            </a:r>
            <a:r>
              <a:rPr lang="pt-BR" sz="1850" dirty="0" err="1">
                <a:latin typeface="Georgia" panose="02040502050405020303" pitchFamily="18" charset="0"/>
              </a:rPr>
              <a:t>Exodus</a:t>
            </a:r>
            <a:r>
              <a:rPr lang="pt-BR" sz="1850" dirty="0">
                <a:latin typeface="Georgia" panose="02040502050405020303" pitchFamily="18" charset="0"/>
              </a:rPr>
              <a:t> 28:2-4, </a:t>
            </a:r>
            <a:r>
              <a:rPr lang="pt-BR" sz="1850" b="1" i="1" dirty="0">
                <a:latin typeface="Georgia" panose="02040502050405020303" pitchFamily="18" charset="0"/>
              </a:rPr>
              <a:t>42-43</a:t>
            </a:r>
            <a:r>
              <a:rPr lang="pt-BR" sz="1850" dirty="0">
                <a:latin typeface="Georgia" panose="02040502050405020303" pitchFamily="18" charset="0"/>
              </a:rPr>
              <a:t>]</a:t>
            </a:r>
          </a:p>
        </p:txBody>
      </p:sp>
      <p:sp>
        <p:nvSpPr>
          <p:cNvPr id="25" name="CaixaDeTexto 38">
            <a:extLst>
              <a:ext uri="{FF2B5EF4-FFF2-40B4-BE49-F238E27FC236}">
                <a16:creationId xmlns:a16="http://schemas.microsoft.com/office/drawing/2014/main" id="{679A6343-D9E7-4754-B2EF-75F40B95A232}"/>
              </a:ext>
            </a:extLst>
          </p:cNvPr>
          <p:cNvSpPr txBox="1"/>
          <p:nvPr/>
        </p:nvSpPr>
        <p:spPr>
          <a:xfrm>
            <a:off x="3388434" y="5403967"/>
            <a:ext cx="83971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50" dirty="0">
                <a:latin typeface="Georgia" panose="02040502050405020303" pitchFamily="18" charset="0"/>
                <a:sym typeface="Wingdings" panose="05000000000000000000" pitchFamily="2" charset="2"/>
              </a:rPr>
              <a:t></a:t>
            </a:r>
            <a:r>
              <a:rPr lang="pt-BR" sz="1850" dirty="0">
                <a:latin typeface="Georgia" panose="02040502050405020303" pitchFamily="18" charset="0"/>
              </a:rPr>
              <a:t> </a:t>
            </a:r>
            <a:r>
              <a:rPr lang="pt-BR" sz="1850" dirty="0" err="1">
                <a:latin typeface="Georgia" panose="02040502050405020303" pitchFamily="18" charset="0"/>
              </a:rPr>
              <a:t>Job</a:t>
            </a:r>
            <a:r>
              <a:rPr lang="pt-BR" sz="1850" dirty="0">
                <a:latin typeface="Georgia" panose="02040502050405020303" pitchFamily="18" charset="0"/>
              </a:rPr>
              <a:t> </a:t>
            </a:r>
            <a:r>
              <a:rPr lang="pt-BR" sz="1850" dirty="0" err="1">
                <a:latin typeface="Georgia" panose="02040502050405020303" pitchFamily="18" charset="0"/>
              </a:rPr>
              <a:t>spoke</a:t>
            </a:r>
            <a:r>
              <a:rPr lang="pt-BR" sz="1850" dirty="0">
                <a:latin typeface="Georgia" panose="02040502050405020303" pitchFamily="18" charset="0"/>
              </a:rPr>
              <a:t> </a:t>
            </a:r>
            <a:r>
              <a:rPr lang="pt-BR" sz="1850" dirty="0" err="1">
                <a:latin typeface="Georgia" panose="02040502050405020303" pitchFamily="18" charset="0"/>
              </a:rPr>
              <a:t>of</a:t>
            </a:r>
            <a:r>
              <a:rPr lang="pt-BR" sz="1850" dirty="0">
                <a:latin typeface="Georgia" panose="02040502050405020303" pitchFamily="18" charset="0"/>
              </a:rPr>
              <a:t> </a:t>
            </a:r>
            <a:r>
              <a:rPr lang="pt-BR" sz="1850" dirty="0" err="1">
                <a:latin typeface="Georgia" panose="02040502050405020303" pitchFamily="18" charset="0"/>
              </a:rPr>
              <a:t>being</a:t>
            </a:r>
            <a:r>
              <a:rPr lang="pt-BR" sz="1850" dirty="0">
                <a:latin typeface="Georgia" panose="02040502050405020303" pitchFamily="18" charset="0"/>
              </a:rPr>
              <a:t> </a:t>
            </a:r>
            <a:r>
              <a:rPr lang="pt-BR" sz="1850" b="1" i="1" dirty="0" err="1">
                <a:latin typeface="Georgia" panose="02040502050405020303" pitchFamily="18" charset="0"/>
              </a:rPr>
              <a:t>clothed</a:t>
            </a:r>
            <a:r>
              <a:rPr lang="pt-BR" sz="1850" dirty="0">
                <a:latin typeface="Georgia" panose="02040502050405020303" pitchFamily="18" charset="0"/>
              </a:rPr>
              <a:t> </a:t>
            </a:r>
            <a:r>
              <a:rPr lang="pt-BR" sz="1850" dirty="0" err="1">
                <a:latin typeface="Georgia" panose="02040502050405020303" pitchFamily="18" charset="0"/>
              </a:rPr>
              <a:t>with</a:t>
            </a:r>
            <a:r>
              <a:rPr lang="pt-BR" sz="1850" dirty="0">
                <a:latin typeface="Georgia" panose="02040502050405020303" pitchFamily="18" charset="0"/>
              </a:rPr>
              <a:t> </a:t>
            </a:r>
            <a:r>
              <a:rPr lang="pt-BR" sz="1850" dirty="0" err="1">
                <a:latin typeface="Georgia" panose="02040502050405020303" pitchFamily="18" charset="0"/>
              </a:rPr>
              <a:t>righteousness</a:t>
            </a:r>
            <a:r>
              <a:rPr lang="pt-BR" sz="1850" dirty="0">
                <a:latin typeface="Georgia" panose="02040502050405020303" pitchFamily="18" charset="0"/>
              </a:rPr>
              <a:t> [</a:t>
            </a:r>
            <a:r>
              <a:rPr lang="pt-BR" sz="1850" dirty="0" err="1">
                <a:latin typeface="Georgia" panose="02040502050405020303" pitchFamily="18" charset="0"/>
              </a:rPr>
              <a:t>Job</a:t>
            </a:r>
            <a:r>
              <a:rPr lang="pt-BR" sz="1850" dirty="0">
                <a:latin typeface="Georgia" panose="02040502050405020303" pitchFamily="18" charset="0"/>
              </a:rPr>
              <a:t> 29:14; </a:t>
            </a:r>
            <a:r>
              <a:rPr lang="pt-BR" sz="1850" dirty="0" err="1">
                <a:latin typeface="Georgia" panose="02040502050405020303" pitchFamily="18" charset="0"/>
              </a:rPr>
              <a:t>cp</a:t>
            </a:r>
            <a:r>
              <a:rPr lang="pt-BR" sz="1850" dirty="0">
                <a:latin typeface="Georgia" panose="02040502050405020303" pitchFamily="18" charset="0"/>
              </a:rPr>
              <a:t> </a:t>
            </a:r>
            <a:r>
              <a:rPr lang="pt-BR" sz="1850" dirty="0" err="1">
                <a:latin typeface="Georgia" panose="02040502050405020303" pitchFamily="18" charset="0"/>
              </a:rPr>
              <a:t>Ps</a:t>
            </a:r>
            <a:r>
              <a:rPr lang="pt-BR" sz="1850" dirty="0">
                <a:latin typeface="Georgia" panose="02040502050405020303" pitchFamily="18" charset="0"/>
              </a:rPr>
              <a:t> 132:9]</a:t>
            </a:r>
          </a:p>
        </p:txBody>
      </p:sp>
      <p:sp>
        <p:nvSpPr>
          <p:cNvPr id="26" name="CaixaDeTexto 38">
            <a:extLst>
              <a:ext uri="{FF2B5EF4-FFF2-40B4-BE49-F238E27FC236}">
                <a16:creationId xmlns:a16="http://schemas.microsoft.com/office/drawing/2014/main" id="{DF6A3BF7-E28A-4150-BD31-91974588B5AF}"/>
              </a:ext>
            </a:extLst>
          </p:cNvPr>
          <p:cNvSpPr txBox="1"/>
          <p:nvPr/>
        </p:nvSpPr>
        <p:spPr>
          <a:xfrm>
            <a:off x="3395062" y="5688880"/>
            <a:ext cx="83971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50" dirty="0">
                <a:latin typeface="Georgia" panose="02040502050405020303" pitchFamily="18" charset="0"/>
                <a:sym typeface="Wingdings" panose="05000000000000000000" pitchFamily="2" charset="2"/>
              </a:rPr>
              <a:t></a:t>
            </a:r>
            <a:r>
              <a:rPr lang="pt-BR" sz="1850" dirty="0">
                <a:latin typeface="Georgia" panose="02040502050405020303" pitchFamily="18" charset="0"/>
              </a:rPr>
              <a:t> </a:t>
            </a:r>
            <a:r>
              <a:rPr lang="pt-BR" sz="1850" dirty="0" err="1">
                <a:latin typeface="Georgia" panose="02040502050405020303" pitchFamily="18" charset="0"/>
              </a:rPr>
              <a:t>God</a:t>
            </a:r>
            <a:r>
              <a:rPr lang="pt-BR" sz="1850" dirty="0">
                <a:latin typeface="Georgia" panose="02040502050405020303" pitchFamily="18" charset="0"/>
              </a:rPr>
              <a:t> </a:t>
            </a:r>
            <a:r>
              <a:rPr lang="pt-BR" sz="1850" dirty="0" err="1">
                <a:latin typeface="Georgia" panose="02040502050405020303" pitchFamily="18" charset="0"/>
              </a:rPr>
              <a:t>had</a:t>
            </a:r>
            <a:r>
              <a:rPr lang="pt-BR" sz="1850" dirty="0">
                <a:latin typeface="Georgia" panose="02040502050405020303" pitchFamily="18" charset="0"/>
              </a:rPr>
              <a:t> </a:t>
            </a:r>
            <a:r>
              <a:rPr lang="pt-BR" sz="1850" b="1" i="1" dirty="0" err="1">
                <a:latin typeface="Georgia" panose="02040502050405020303" pitchFamily="18" charset="0"/>
              </a:rPr>
              <a:t>clothed</a:t>
            </a:r>
            <a:r>
              <a:rPr lang="pt-BR" sz="1850" dirty="0">
                <a:latin typeface="Georgia" panose="02040502050405020303" pitchFamily="18" charset="0"/>
              </a:rPr>
              <a:t> Israel </a:t>
            </a:r>
            <a:r>
              <a:rPr lang="pt-BR" sz="1850" dirty="0" err="1">
                <a:latin typeface="Georgia" panose="02040502050405020303" pitchFamily="18" charset="0"/>
              </a:rPr>
              <a:t>with</a:t>
            </a:r>
            <a:r>
              <a:rPr lang="pt-BR" sz="1850" dirty="0">
                <a:latin typeface="Georgia" panose="02040502050405020303" pitchFamily="18" charset="0"/>
              </a:rPr>
              <a:t> His </a:t>
            </a:r>
            <a:r>
              <a:rPr lang="pt-BR" sz="1850" dirty="0" err="1">
                <a:latin typeface="Georgia" panose="02040502050405020303" pitchFamily="18" charset="0"/>
              </a:rPr>
              <a:t>glory</a:t>
            </a:r>
            <a:r>
              <a:rPr lang="pt-BR" sz="1850" dirty="0">
                <a:latin typeface="Georgia" panose="02040502050405020303" pitchFamily="18" charset="0"/>
              </a:rPr>
              <a:t> [</a:t>
            </a:r>
            <a:r>
              <a:rPr lang="pt-BR" sz="1850" dirty="0" err="1">
                <a:latin typeface="Georgia" panose="02040502050405020303" pitchFamily="18" charset="0"/>
              </a:rPr>
              <a:t>Ezekiel</a:t>
            </a:r>
            <a:r>
              <a:rPr lang="pt-BR" sz="1850" dirty="0">
                <a:latin typeface="Georgia" panose="02040502050405020303" pitchFamily="18" charset="0"/>
              </a:rPr>
              <a:t> 16:8-14; </a:t>
            </a:r>
            <a:r>
              <a:rPr lang="pt-BR" sz="1850" dirty="0" err="1">
                <a:latin typeface="Georgia" panose="02040502050405020303" pitchFamily="18" charset="0"/>
              </a:rPr>
              <a:t>etc</a:t>
            </a:r>
            <a:r>
              <a:rPr lang="pt-BR" sz="1850" dirty="0">
                <a:latin typeface="Georgia" panose="02040502050405020303" pitchFamily="18" charset="0"/>
              </a:rPr>
              <a:t>]</a:t>
            </a:r>
          </a:p>
        </p:txBody>
      </p:sp>
      <p:sp>
        <p:nvSpPr>
          <p:cNvPr id="27" name="CaixaDeTexto 38">
            <a:extLst>
              <a:ext uri="{FF2B5EF4-FFF2-40B4-BE49-F238E27FC236}">
                <a16:creationId xmlns:a16="http://schemas.microsoft.com/office/drawing/2014/main" id="{C5DA3801-D4F6-43A1-9AD3-7DF8E7779901}"/>
              </a:ext>
            </a:extLst>
          </p:cNvPr>
          <p:cNvSpPr txBox="1"/>
          <p:nvPr/>
        </p:nvSpPr>
        <p:spPr>
          <a:xfrm>
            <a:off x="3401690" y="5987051"/>
            <a:ext cx="834835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50" dirty="0">
                <a:latin typeface="Georgia" panose="02040502050405020303" pitchFamily="18" charset="0"/>
                <a:sym typeface="Wingdings" panose="05000000000000000000" pitchFamily="2" charset="2"/>
              </a:rPr>
              <a:t></a:t>
            </a:r>
            <a:r>
              <a:rPr lang="pt-BR" sz="1850" dirty="0">
                <a:latin typeface="Georgia" panose="02040502050405020303" pitchFamily="18" charset="0"/>
              </a:rPr>
              <a:t> </a:t>
            </a:r>
            <a:r>
              <a:rPr lang="pt-BR" sz="1850" dirty="0" err="1">
                <a:latin typeface="Georgia" panose="02040502050405020303" pitchFamily="18" charset="0"/>
              </a:rPr>
              <a:t>Christians</a:t>
            </a:r>
            <a:r>
              <a:rPr lang="pt-BR" sz="1850" dirty="0">
                <a:latin typeface="Georgia" panose="02040502050405020303" pitchFamily="18" charset="0"/>
              </a:rPr>
              <a:t> are “</a:t>
            </a:r>
            <a:r>
              <a:rPr lang="pt-BR" sz="1850" b="1" i="1" dirty="0" err="1">
                <a:latin typeface="Georgia" panose="02040502050405020303" pitchFamily="18" charset="0"/>
              </a:rPr>
              <a:t>clothed</a:t>
            </a:r>
            <a:r>
              <a:rPr lang="pt-BR" sz="1850" dirty="0">
                <a:latin typeface="Georgia" panose="02040502050405020303" pitchFamily="18" charset="0"/>
              </a:rPr>
              <a:t>” in </a:t>
            </a:r>
            <a:r>
              <a:rPr lang="pt-BR" sz="1850" dirty="0" err="1">
                <a:latin typeface="Georgia" panose="02040502050405020303" pitchFamily="18" charset="0"/>
              </a:rPr>
              <a:t>Christ</a:t>
            </a:r>
            <a:r>
              <a:rPr lang="pt-BR" sz="1850" dirty="0">
                <a:latin typeface="Georgia" panose="02040502050405020303" pitchFamily="18" charset="0"/>
              </a:rPr>
              <a:t> [</a:t>
            </a:r>
            <a:r>
              <a:rPr lang="pt-BR" sz="1850" dirty="0" err="1">
                <a:latin typeface="Georgia" panose="02040502050405020303" pitchFamily="18" charset="0"/>
              </a:rPr>
              <a:t>Galatians</a:t>
            </a:r>
            <a:r>
              <a:rPr lang="pt-BR" sz="1850" dirty="0">
                <a:latin typeface="Georgia" panose="02040502050405020303" pitchFamily="18" charset="0"/>
              </a:rPr>
              <a:t> 3:27; </a:t>
            </a:r>
            <a:r>
              <a:rPr lang="pt-BR" sz="1850" dirty="0" err="1">
                <a:latin typeface="Georgia" panose="02040502050405020303" pitchFamily="18" charset="0"/>
              </a:rPr>
              <a:t>Ephesians</a:t>
            </a:r>
            <a:r>
              <a:rPr lang="pt-BR" sz="1850" dirty="0">
                <a:latin typeface="Georgia" panose="02040502050405020303" pitchFamily="18" charset="0"/>
              </a:rPr>
              <a:t> 4:20-24;</a:t>
            </a:r>
          </a:p>
          <a:p>
            <a:r>
              <a:rPr lang="pt-BR" sz="1850" dirty="0">
                <a:latin typeface="Georgia" panose="02040502050405020303" pitchFamily="18" charset="0"/>
              </a:rPr>
              <a:t>                                                                     </a:t>
            </a:r>
            <a:r>
              <a:rPr lang="pt-BR" sz="1850" dirty="0" err="1">
                <a:latin typeface="Georgia" panose="02040502050405020303" pitchFamily="18" charset="0"/>
              </a:rPr>
              <a:t>Revelation</a:t>
            </a:r>
            <a:r>
              <a:rPr lang="pt-BR" sz="1850" dirty="0">
                <a:latin typeface="Georgia" panose="02040502050405020303" pitchFamily="18" charset="0"/>
              </a:rPr>
              <a:t> 3:5, 18; 7:13-14; 19:7-8]</a:t>
            </a:r>
          </a:p>
        </p:txBody>
      </p:sp>
    </p:spTree>
    <p:extLst>
      <p:ext uri="{BB962C8B-B14F-4D97-AF65-F5344CB8AC3E}">
        <p14:creationId xmlns:p14="http://schemas.microsoft.com/office/powerpoint/2010/main" val="31928207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3:20-24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Adam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called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wife’s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name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Eve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...” [v20]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9FA4D8-55D6-4B34-B0BE-20A86537E7E4}"/>
              </a:ext>
            </a:extLst>
          </p:cNvPr>
          <p:cNvSpPr txBox="1"/>
          <p:nvPr/>
        </p:nvSpPr>
        <p:spPr>
          <a:xfrm>
            <a:off x="216940" y="2788157"/>
            <a:ext cx="11559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Once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again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serpent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was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“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right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”: in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that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they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now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are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aware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both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    </a:t>
            </a:r>
          </a:p>
          <a:p>
            <a:pPr lvl="0" algn="just">
              <a:defRPr/>
            </a:pP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good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evil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man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wife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are "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like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" </a:t>
            </a:r>
            <a:r>
              <a:rPr lang="pt-BR" sz="2400" i="1" dirty="0">
                <a:solidFill>
                  <a:prstClr val="black"/>
                </a:solidFill>
                <a:latin typeface="Georgia" panose="02040502050405020303" pitchFamily="18" charset="0"/>
              </a:rPr>
              <a:t>[</a:t>
            </a:r>
            <a:r>
              <a:rPr lang="pt-BR" sz="2400" i="1" dirty="0" err="1">
                <a:solidFill>
                  <a:prstClr val="black"/>
                </a:solidFill>
                <a:latin typeface="Georgia" panose="02040502050405020303" pitchFamily="18" charset="0"/>
              </a:rPr>
              <a:t>cp</a:t>
            </a:r>
            <a:r>
              <a:rPr lang="pt-BR" sz="2400" i="1" dirty="0">
                <a:solidFill>
                  <a:prstClr val="black"/>
                </a:solidFill>
                <a:latin typeface="Georgia" panose="02040502050405020303" pitchFamily="18" charset="0"/>
              </a:rPr>
              <a:t> 3:5]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6EBCFB-7E3D-4229-83D7-A55A35A83368}"/>
              </a:ext>
            </a:extLst>
          </p:cNvPr>
          <p:cNvSpPr txBox="1"/>
          <p:nvPr/>
        </p:nvSpPr>
        <p:spPr>
          <a:xfrm>
            <a:off x="212039" y="1867129"/>
            <a:ext cx="11923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...for Adam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wife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made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tunics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skin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” [v21]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ED2874-3DAF-4292-98A8-DEFB7686B7DE}"/>
              </a:ext>
            </a:extLst>
          </p:cNvPr>
          <p:cNvSpPr txBox="1"/>
          <p:nvPr/>
        </p:nvSpPr>
        <p:spPr>
          <a:xfrm>
            <a:off x="218667" y="2324326"/>
            <a:ext cx="11923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said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, ‘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Behold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man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has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become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like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one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Us...’” [v22]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18" name="CaixaDeTexto 13">
            <a:extLst>
              <a:ext uri="{FF2B5EF4-FFF2-40B4-BE49-F238E27FC236}">
                <a16:creationId xmlns:a16="http://schemas.microsoft.com/office/drawing/2014/main" id="{2507F965-6D8F-4614-888C-3285CEAB604E}"/>
              </a:ext>
            </a:extLst>
          </p:cNvPr>
          <p:cNvSpPr txBox="1"/>
          <p:nvPr/>
        </p:nvSpPr>
        <p:spPr>
          <a:xfrm>
            <a:off x="3372002" y="3702450"/>
            <a:ext cx="837803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However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already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both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"in His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own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image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" [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1:27];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but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are no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longer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like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new “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knowledge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”! 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Oh,</a:t>
            </a:r>
            <a:r>
              <a:rPr kumimoji="0" lang="pt-BR" sz="2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ironic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deceitfulness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</a:t>
            </a:r>
          </a:p>
        </p:txBody>
      </p:sp>
      <p:sp>
        <p:nvSpPr>
          <p:cNvPr id="19" name="Estrela de 16 pontas 1">
            <a:extLst>
              <a:ext uri="{FF2B5EF4-FFF2-40B4-BE49-F238E27FC236}">
                <a16:creationId xmlns:a16="http://schemas.microsoft.com/office/drawing/2014/main" id="{3A0A4602-47B9-4681-B803-366A3E78B170}"/>
              </a:ext>
            </a:extLst>
          </p:cNvPr>
          <p:cNvSpPr/>
          <p:nvPr/>
        </p:nvSpPr>
        <p:spPr>
          <a:xfrm rot="21302547">
            <a:off x="-1194582" y="158928"/>
            <a:ext cx="9350329" cy="3933139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Many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people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 still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need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to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learn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and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understand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: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being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truly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like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God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means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much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 more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than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just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knowing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the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right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information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[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cp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1 Cor 8:1;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Eph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4:15]</a:t>
            </a: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770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3:20-24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Adam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called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wife’s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name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Eve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...” [v20]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9FA4D8-55D6-4B34-B0BE-20A86537E7E4}"/>
              </a:ext>
            </a:extLst>
          </p:cNvPr>
          <p:cNvSpPr txBox="1"/>
          <p:nvPr/>
        </p:nvSpPr>
        <p:spPr>
          <a:xfrm>
            <a:off x="216940" y="2788157"/>
            <a:ext cx="11559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Once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again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serpent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was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“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right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”: in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that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they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now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are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aware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both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    </a:t>
            </a:r>
          </a:p>
          <a:p>
            <a:pPr lvl="0" algn="just">
              <a:defRPr/>
            </a:pP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good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evil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man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wife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are "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like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" </a:t>
            </a:r>
            <a:r>
              <a:rPr lang="pt-BR" sz="2400" i="1" dirty="0">
                <a:solidFill>
                  <a:prstClr val="black"/>
                </a:solidFill>
                <a:latin typeface="Georgia" panose="02040502050405020303" pitchFamily="18" charset="0"/>
              </a:rPr>
              <a:t>[</a:t>
            </a:r>
            <a:r>
              <a:rPr lang="pt-BR" sz="2400" i="1" dirty="0" err="1">
                <a:solidFill>
                  <a:prstClr val="black"/>
                </a:solidFill>
                <a:latin typeface="Georgia" panose="02040502050405020303" pitchFamily="18" charset="0"/>
              </a:rPr>
              <a:t>cp</a:t>
            </a:r>
            <a:r>
              <a:rPr lang="pt-BR" sz="2400" i="1" dirty="0">
                <a:solidFill>
                  <a:prstClr val="black"/>
                </a:solidFill>
                <a:latin typeface="Georgia" panose="02040502050405020303" pitchFamily="18" charset="0"/>
              </a:rPr>
              <a:t> 3:5]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6EBCFB-7E3D-4229-83D7-A55A35A83368}"/>
              </a:ext>
            </a:extLst>
          </p:cNvPr>
          <p:cNvSpPr txBox="1"/>
          <p:nvPr/>
        </p:nvSpPr>
        <p:spPr>
          <a:xfrm>
            <a:off x="212039" y="1867129"/>
            <a:ext cx="11923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...for Adam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wife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made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tunics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skin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” [v21]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ED2874-3DAF-4292-98A8-DEFB7686B7DE}"/>
              </a:ext>
            </a:extLst>
          </p:cNvPr>
          <p:cNvSpPr txBox="1"/>
          <p:nvPr/>
        </p:nvSpPr>
        <p:spPr>
          <a:xfrm>
            <a:off x="218667" y="2324326"/>
            <a:ext cx="11923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said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, ‘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Behold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man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has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become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like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one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Us...’” [v22]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18" name="CaixaDeTexto 13">
            <a:extLst>
              <a:ext uri="{FF2B5EF4-FFF2-40B4-BE49-F238E27FC236}">
                <a16:creationId xmlns:a16="http://schemas.microsoft.com/office/drawing/2014/main" id="{2507F965-6D8F-4614-888C-3285CEAB604E}"/>
              </a:ext>
            </a:extLst>
          </p:cNvPr>
          <p:cNvSpPr txBox="1"/>
          <p:nvPr/>
        </p:nvSpPr>
        <p:spPr>
          <a:xfrm>
            <a:off x="3372002" y="4457829"/>
            <a:ext cx="850392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Fear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death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a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great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motivation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for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avoiding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many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sins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reckless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acts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! [“His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own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iniquities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entrap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wicked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man... He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shall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die for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lack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instruction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i="1" dirty="0">
                <a:solidFill>
                  <a:prstClr val="black"/>
                </a:solidFill>
                <a:latin typeface="Georgia" panose="02040502050405020303" pitchFamily="18" charset="0"/>
              </a:rPr>
              <a:t>('discipline' ESV)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” (</a:t>
            </a:r>
            <a:r>
              <a:rPr lang="pt-BR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Prov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5:22-23)] </a:t>
            </a:r>
            <a:endParaRPr lang="pt-BR" sz="20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98ADB4-A44B-4035-AFDB-B3CBF7E1632C}"/>
              </a:ext>
            </a:extLst>
          </p:cNvPr>
          <p:cNvSpPr txBox="1"/>
          <p:nvPr/>
        </p:nvSpPr>
        <p:spPr>
          <a:xfrm>
            <a:off x="219456" y="3642922"/>
            <a:ext cx="11559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“...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lest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...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take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also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tree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life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eat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live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forever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” [v22]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613686-3957-4728-A483-6D8391FB282E}"/>
              </a:ext>
            </a:extLst>
          </p:cNvPr>
          <p:cNvSpPr txBox="1"/>
          <p:nvPr/>
        </p:nvSpPr>
        <p:spPr>
          <a:xfrm>
            <a:off x="516835" y="4055537"/>
            <a:ext cx="114582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1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1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A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wanton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sinner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who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can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never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die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would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eventually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become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a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devil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!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God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will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not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let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that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1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happen</a:t>
            </a:r>
            <a:r>
              <a:rPr lang="pt-BR" sz="21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:</a:t>
            </a:r>
            <a:endParaRPr lang="pt-BR" sz="2100" dirty="0">
              <a:solidFill>
                <a:prstClr val="black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643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3:20-24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Adam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called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wife’s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name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Eve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...” [v20]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6EBCFB-7E3D-4229-83D7-A55A35A83368}"/>
              </a:ext>
            </a:extLst>
          </p:cNvPr>
          <p:cNvSpPr txBox="1"/>
          <p:nvPr/>
        </p:nvSpPr>
        <p:spPr>
          <a:xfrm>
            <a:off x="212039" y="1867129"/>
            <a:ext cx="11923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...for Adam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wife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made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tunics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skin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” [v21]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ED2874-3DAF-4292-98A8-DEFB7686B7DE}"/>
              </a:ext>
            </a:extLst>
          </p:cNvPr>
          <p:cNvSpPr txBox="1"/>
          <p:nvPr/>
        </p:nvSpPr>
        <p:spPr>
          <a:xfrm>
            <a:off x="218667" y="2324326"/>
            <a:ext cx="11923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said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, ‘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Behold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man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has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become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like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one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Us...’” [v22]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98ADB4-A44B-4035-AFDB-B3CBF7E1632C}"/>
              </a:ext>
            </a:extLst>
          </p:cNvPr>
          <p:cNvSpPr txBox="1"/>
          <p:nvPr/>
        </p:nvSpPr>
        <p:spPr>
          <a:xfrm>
            <a:off x="219456" y="3245361"/>
            <a:ext cx="11753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Because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of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his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sin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,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man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lost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b="1" i="1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the</a:t>
            </a:r>
            <a:r>
              <a:rPr lang="pt-BR" sz="2800" b="1" i="1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b="1" i="1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privilege</a:t>
            </a:r>
            <a:r>
              <a:rPr lang="pt-BR" sz="2800" b="1" i="1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of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simply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maintaining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Eden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;      </a:t>
            </a:r>
          </a:p>
          <a:p>
            <a:pPr lvl="0" algn="just">
              <a:defRPr/>
            </a:pP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 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would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now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have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to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“</a:t>
            </a:r>
            <a:r>
              <a:rPr lang="pt-BR" sz="2800" b="1" i="1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till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ground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from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which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was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taken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”</a:t>
            </a:r>
            <a:endParaRPr lang="pt-BR" sz="28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968E50-5488-45F2-98E2-037EFF3CB861}"/>
              </a:ext>
            </a:extLst>
          </p:cNvPr>
          <p:cNvSpPr txBox="1"/>
          <p:nvPr/>
        </p:nvSpPr>
        <p:spPr>
          <a:xfrm>
            <a:off x="218667" y="2788153"/>
            <a:ext cx="11923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therefore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sent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him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out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garden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Eden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...” [vv23-24]</a:t>
            </a:r>
            <a:endParaRPr lang="en-US" sz="32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047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3:20-24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Adam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called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wife’s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name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Eve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...” [v20]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6EBCFB-7E3D-4229-83D7-A55A35A83368}"/>
              </a:ext>
            </a:extLst>
          </p:cNvPr>
          <p:cNvSpPr txBox="1"/>
          <p:nvPr/>
        </p:nvSpPr>
        <p:spPr>
          <a:xfrm>
            <a:off x="212039" y="1867129"/>
            <a:ext cx="11923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...for Adam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wife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made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tunics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skin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” [v21]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ED2874-3DAF-4292-98A8-DEFB7686B7DE}"/>
              </a:ext>
            </a:extLst>
          </p:cNvPr>
          <p:cNvSpPr txBox="1"/>
          <p:nvPr/>
        </p:nvSpPr>
        <p:spPr>
          <a:xfrm>
            <a:off x="218667" y="2324326"/>
            <a:ext cx="11923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said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, ‘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Behold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man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has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become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like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one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Us...’” [v22]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968E50-5488-45F2-98E2-037EFF3CB861}"/>
              </a:ext>
            </a:extLst>
          </p:cNvPr>
          <p:cNvSpPr txBox="1"/>
          <p:nvPr/>
        </p:nvSpPr>
        <p:spPr>
          <a:xfrm>
            <a:off x="218667" y="2788153"/>
            <a:ext cx="11923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therefore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sent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him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out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garden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Eden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...” [v23]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D2E8A9-54F2-46EF-85EB-0AC3A74461DA}"/>
              </a:ext>
            </a:extLst>
          </p:cNvPr>
          <p:cNvSpPr txBox="1"/>
          <p:nvPr/>
        </p:nvSpPr>
        <p:spPr>
          <a:xfrm>
            <a:off x="225295" y="3245352"/>
            <a:ext cx="11923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...He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placed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cherubim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guard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way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tree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life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” </a:t>
            </a:r>
            <a:r>
              <a:rPr lang="pt-BR" sz="3000" dirty="0">
                <a:solidFill>
                  <a:prstClr val="black"/>
                </a:solidFill>
                <a:latin typeface="Georgia" panose="02040502050405020303" pitchFamily="18" charset="0"/>
              </a:rPr>
              <a:t>[v24]</a:t>
            </a:r>
            <a:endParaRPr lang="en-US" sz="3000" dirty="0">
              <a:latin typeface="Sylfaen" panose="010A0502050306030303" pitchFamily="18" charset="0"/>
            </a:endParaRPr>
          </a:p>
        </p:txBody>
      </p:sp>
      <p:sp>
        <p:nvSpPr>
          <p:cNvPr id="18" name="CaixaDeTexto 24">
            <a:extLst>
              <a:ext uri="{FF2B5EF4-FFF2-40B4-BE49-F238E27FC236}">
                <a16:creationId xmlns:a16="http://schemas.microsoft.com/office/drawing/2014/main" id="{74BD54DD-9B10-436F-9E98-D2A977F4B3F8}"/>
              </a:ext>
            </a:extLst>
          </p:cNvPr>
          <p:cNvSpPr txBox="1"/>
          <p:nvPr/>
        </p:nvSpPr>
        <p:spPr>
          <a:xfrm>
            <a:off x="3364020" y="4121675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JUST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DESTROY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THE TREE OF LIFE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6" name="CaixaDeTexto 12">
            <a:extLst>
              <a:ext uri="{FF2B5EF4-FFF2-40B4-BE49-F238E27FC236}">
                <a16:creationId xmlns:a16="http://schemas.microsoft.com/office/drawing/2014/main" id="{C545F050-B439-46E2-A71C-4997741BEC07}"/>
              </a:ext>
            </a:extLst>
          </p:cNvPr>
          <p:cNvSpPr txBox="1"/>
          <p:nvPr/>
        </p:nvSpPr>
        <p:spPr>
          <a:xfrm>
            <a:off x="3364020" y="3729383"/>
            <a:ext cx="8298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God's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place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 WOULD YOU HAVE DONE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7" name="Retângulo de cantos arredondados 20">
            <a:extLst>
              <a:ext uri="{FF2B5EF4-FFF2-40B4-BE49-F238E27FC236}">
                <a16:creationId xmlns:a16="http://schemas.microsoft.com/office/drawing/2014/main" id="{4DECDE6A-B8EC-4D95-955F-6D8C4594B556}"/>
              </a:ext>
            </a:extLst>
          </p:cNvPr>
          <p:cNvSpPr/>
          <p:nvPr/>
        </p:nvSpPr>
        <p:spPr>
          <a:xfrm>
            <a:off x="3379035" y="4569130"/>
            <a:ext cx="8712968" cy="206700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 EXTENDED </a:t>
            </a:r>
            <a:r>
              <a:rPr kumimoji="0" lang="pt-BR" sz="2500" b="1" i="1" u="sng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HOPE</a:t>
            </a:r>
            <a:r>
              <a:rPr kumimoji="0" lang="pt-BR" sz="25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THE MAN AND HIS WIFE!!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5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5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5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5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tângulo 16">
            <a:extLst>
              <a:ext uri="{FF2B5EF4-FFF2-40B4-BE49-F238E27FC236}">
                <a16:creationId xmlns:a16="http://schemas.microsoft.com/office/drawing/2014/main" id="{F6D43AA4-61FB-41C0-B960-C306B4E92B04}"/>
              </a:ext>
            </a:extLst>
          </p:cNvPr>
          <p:cNvSpPr/>
          <p:nvPr/>
        </p:nvSpPr>
        <p:spPr>
          <a:xfrm>
            <a:off x="3496546" y="4972480"/>
            <a:ext cx="8424936" cy="50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destroy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blocked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way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a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while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...</a:t>
            </a:r>
          </a:p>
        </p:txBody>
      </p:sp>
      <p:sp>
        <p:nvSpPr>
          <p:cNvPr id="29" name="Retângulo 17">
            <a:extLst>
              <a:ext uri="{FF2B5EF4-FFF2-40B4-BE49-F238E27FC236}">
                <a16:creationId xmlns:a16="http://schemas.microsoft.com/office/drawing/2014/main" id="{FF8B8D7C-2800-46C2-A8C7-4490740D8413}"/>
              </a:ext>
            </a:extLst>
          </p:cNvPr>
          <p:cNvSpPr/>
          <p:nvPr/>
        </p:nvSpPr>
        <p:spPr>
          <a:xfrm>
            <a:off x="3496546" y="5314122"/>
            <a:ext cx="8424936" cy="1353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Life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again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paradise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means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Jesus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promised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!)...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pt-BR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</a:t>
            </a:r>
            <a:r>
              <a:rPr kumimoji="0" lang="pt-BR" sz="22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Exodus</a:t>
            </a:r>
            <a:r>
              <a:rPr kumimoji="0" lang="pt-BR" sz="22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26:1, 31-33; Mark 15:37-38; </a:t>
            </a:r>
            <a:r>
              <a:rPr kumimoji="0" lang="pt-BR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Hebrews</a:t>
            </a:r>
            <a:r>
              <a:rPr kumimoji="0" lang="pt-BR" sz="22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10:19-22; </a:t>
            </a:r>
            <a:r>
              <a:rPr kumimoji="0" lang="pt-BR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</a:t>
            </a:r>
            <a:r>
              <a:rPr kumimoji="0" lang="pt-BR" sz="22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22:14]</a:t>
            </a:r>
          </a:p>
        </p:txBody>
      </p:sp>
    </p:spTree>
    <p:extLst>
      <p:ext uri="{BB962C8B-B14F-4D97-AF65-F5344CB8AC3E}">
        <p14:creationId xmlns:p14="http://schemas.microsoft.com/office/powerpoint/2010/main" val="6685857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6" grpId="0"/>
      <p:bldP spid="27" grpId="0" animBg="1"/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ixaDeTexto 23">
            <a:extLst>
              <a:ext uri="{FF2B5EF4-FFF2-40B4-BE49-F238E27FC236}">
                <a16:creationId xmlns:a16="http://schemas.microsoft.com/office/drawing/2014/main" id="{DD66F0B9-AD4F-4D2E-BE7E-5E1705A8034A}"/>
              </a:ext>
            </a:extLst>
          </p:cNvPr>
          <p:cNvSpPr txBox="1"/>
          <p:nvPr/>
        </p:nvSpPr>
        <p:spPr>
          <a:xfrm>
            <a:off x="351513" y="1303228"/>
            <a:ext cx="11571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Ex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25:1-2, 8-9; When God leads His people out of Egypt, He has them build a tabernacle, a sanctuary where He “may dwell among them” 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[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cp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Gen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3:8]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Segoe Print" panose="02000600000000000000" pitchFamily="2" charset="0"/>
              </a:rPr>
              <a:t>The Nature of Sin</a:t>
            </a:r>
            <a:endParaRPr lang="en-US" sz="6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  <a:t>Genesis 3</a:t>
            </a:r>
            <a:endParaRPr lang="en-US" sz="4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25" name="CaixaDeTexto 3">
            <a:extLst>
              <a:ext uri="{FF2B5EF4-FFF2-40B4-BE49-F238E27FC236}">
                <a16:creationId xmlns:a16="http://schemas.microsoft.com/office/drawing/2014/main" id="{BC788E59-B768-46CE-BE08-4979186795E7}"/>
              </a:ext>
            </a:extLst>
          </p:cNvPr>
          <p:cNvSpPr txBox="1"/>
          <p:nvPr/>
        </p:nvSpPr>
        <p:spPr>
          <a:xfrm>
            <a:off x="329605" y="821314"/>
            <a:ext cx="1158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>
                <a:solidFill>
                  <a:srgbClr val="FFFF00"/>
                </a:solidFill>
                <a:latin typeface="Georgia" panose="02040502050405020303" pitchFamily="18" charset="0"/>
              </a:rPr>
              <a:t>the gospel in the tabernacle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: </a:t>
            </a:r>
            <a:r>
              <a:rPr lang="pt-BR" sz="28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shadow in the law of Moses</a:t>
            </a:r>
            <a:endParaRPr lang="pt-BR" sz="2800" b="1" i="1" u="sng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Retângulo 1">
            <a:extLst>
              <a:ext uri="{FF2B5EF4-FFF2-40B4-BE49-F238E27FC236}">
                <a16:creationId xmlns:a16="http://schemas.microsoft.com/office/drawing/2014/main" id="{15F47EAD-7DB6-4329-8297-356235825803}"/>
              </a:ext>
            </a:extLst>
          </p:cNvPr>
          <p:cNvSpPr/>
          <p:nvPr/>
        </p:nvSpPr>
        <p:spPr>
          <a:xfrm>
            <a:off x="2828422" y="2102988"/>
            <a:ext cx="2137893" cy="2150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r>
              <a:rPr lang="pt-BR" b="1" dirty="0">
                <a:solidFill>
                  <a:schemeClr val="tx2"/>
                </a:solidFill>
              </a:rPr>
              <a:t>The Holy of Holies</a:t>
            </a:r>
          </a:p>
          <a:p>
            <a:r>
              <a:rPr lang="pt-BR" b="1" dirty="0">
                <a:solidFill>
                  <a:schemeClr val="tx2"/>
                </a:solidFill>
              </a:rPr>
              <a:t>[Ex 26, 36]</a:t>
            </a:r>
          </a:p>
          <a:p>
            <a:pPr algn="ctr"/>
            <a:endParaRPr lang="pt-BR" sz="400" b="1" dirty="0">
              <a:solidFill>
                <a:schemeClr val="tx2"/>
              </a:solidFill>
            </a:endParaRPr>
          </a:p>
        </p:txBody>
      </p:sp>
      <p:sp>
        <p:nvSpPr>
          <p:cNvPr id="31" name="Retângulo 7">
            <a:extLst>
              <a:ext uri="{FF2B5EF4-FFF2-40B4-BE49-F238E27FC236}">
                <a16:creationId xmlns:a16="http://schemas.microsoft.com/office/drawing/2014/main" id="{DA5E1F31-B9F6-4046-A573-961B83236788}"/>
              </a:ext>
            </a:extLst>
          </p:cNvPr>
          <p:cNvSpPr/>
          <p:nvPr/>
        </p:nvSpPr>
        <p:spPr>
          <a:xfrm>
            <a:off x="5007566" y="2102987"/>
            <a:ext cx="4260293" cy="2150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r>
              <a:rPr lang="pt-BR" b="1" dirty="0">
                <a:solidFill>
                  <a:schemeClr val="tx2"/>
                </a:solidFill>
              </a:rPr>
              <a:t>   The Holy Place</a:t>
            </a:r>
          </a:p>
          <a:p>
            <a:r>
              <a:rPr lang="pt-BR" b="1" dirty="0">
                <a:solidFill>
                  <a:schemeClr val="tx2"/>
                </a:solidFill>
              </a:rPr>
              <a:t>   [Ex 26, 36]</a:t>
            </a:r>
          </a:p>
          <a:p>
            <a:endParaRPr lang="pt-BR" sz="400" b="1" dirty="0">
              <a:solidFill>
                <a:schemeClr val="tx2"/>
              </a:solidFill>
            </a:endParaRPr>
          </a:p>
        </p:txBody>
      </p:sp>
      <p:sp>
        <p:nvSpPr>
          <p:cNvPr id="32" name="Retângulo 12">
            <a:extLst>
              <a:ext uri="{FF2B5EF4-FFF2-40B4-BE49-F238E27FC236}">
                <a16:creationId xmlns:a16="http://schemas.microsoft.com/office/drawing/2014/main" id="{E84252F3-63CA-479D-AC77-89FCC253F2CF}"/>
              </a:ext>
            </a:extLst>
          </p:cNvPr>
          <p:cNvSpPr/>
          <p:nvPr/>
        </p:nvSpPr>
        <p:spPr>
          <a:xfrm rot="16200000">
            <a:off x="6888294" y="2015995"/>
            <a:ext cx="448235" cy="9955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3" name="Retângulo 13">
            <a:extLst>
              <a:ext uri="{FF2B5EF4-FFF2-40B4-BE49-F238E27FC236}">
                <a16:creationId xmlns:a16="http://schemas.microsoft.com/office/drawing/2014/main" id="{FDC26FA1-470E-43A0-8DFF-571B18DB92F0}"/>
              </a:ext>
            </a:extLst>
          </p:cNvPr>
          <p:cNvSpPr/>
          <p:nvPr/>
        </p:nvSpPr>
        <p:spPr>
          <a:xfrm>
            <a:off x="5201325" y="2997884"/>
            <a:ext cx="329736" cy="3585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35" name="Imagem 14">
            <a:extLst>
              <a:ext uri="{FF2B5EF4-FFF2-40B4-BE49-F238E27FC236}">
                <a16:creationId xmlns:a16="http://schemas.microsoft.com/office/drawing/2014/main" id="{578C0A91-57EE-4E90-A33E-C62EF6F82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48" y="3490690"/>
            <a:ext cx="644515" cy="644515"/>
          </a:xfrm>
          <a:prstGeom prst="rect">
            <a:avLst/>
          </a:prstGeom>
        </p:spPr>
      </p:pic>
      <p:sp>
        <p:nvSpPr>
          <p:cNvPr id="36" name="Retângulo 38">
            <a:extLst>
              <a:ext uri="{FF2B5EF4-FFF2-40B4-BE49-F238E27FC236}">
                <a16:creationId xmlns:a16="http://schemas.microsoft.com/office/drawing/2014/main" id="{50A84EFF-581C-4F23-96A8-813BDF4A5220}"/>
              </a:ext>
            </a:extLst>
          </p:cNvPr>
          <p:cNvSpPr/>
          <p:nvPr/>
        </p:nvSpPr>
        <p:spPr>
          <a:xfrm>
            <a:off x="10451564" y="2675667"/>
            <a:ext cx="1080000" cy="108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2"/>
                </a:solidFill>
              </a:rPr>
              <a:t>Altar of burnt offering</a:t>
            </a:r>
          </a:p>
          <a:p>
            <a:pPr algn="ctr"/>
            <a:r>
              <a:rPr lang="pt-BR" sz="1600" dirty="0">
                <a:solidFill>
                  <a:schemeClr val="tx2"/>
                </a:solidFill>
              </a:rPr>
              <a:t>[Ex 27:1-8]</a:t>
            </a:r>
          </a:p>
        </p:txBody>
      </p:sp>
      <p:sp>
        <p:nvSpPr>
          <p:cNvPr id="37" name="Elipse 39">
            <a:extLst>
              <a:ext uri="{FF2B5EF4-FFF2-40B4-BE49-F238E27FC236}">
                <a16:creationId xmlns:a16="http://schemas.microsoft.com/office/drawing/2014/main" id="{0B12336B-A029-4443-AA88-BE7CFE6EE212}"/>
              </a:ext>
            </a:extLst>
          </p:cNvPr>
          <p:cNvSpPr/>
          <p:nvPr/>
        </p:nvSpPr>
        <p:spPr>
          <a:xfrm>
            <a:off x="9597659" y="2917213"/>
            <a:ext cx="540000" cy="54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8" name="Elipse 40">
            <a:extLst>
              <a:ext uri="{FF2B5EF4-FFF2-40B4-BE49-F238E27FC236}">
                <a16:creationId xmlns:a16="http://schemas.microsoft.com/office/drawing/2014/main" id="{E95ABB05-EFD4-45CB-9E8E-86CA319261B8}"/>
              </a:ext>
            </a:extLst>
          </p:cNvPr>
          <p:cNvSpPr/>
          <p:nvPr/>
        </p:nvSpPr>
        <p:spPr>
          <a:xfrm>
            <a:off x="9652210" y="2966386"/>
            <a:ext cx="432000" cy="432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39" name="Picture 38" descr="A picture containing outdoor object&#10;&#10;Description generated with very high confidence">
            <a:extLst>
              <a:ext uri="{FF2B5EF4-FFF2-40B4-BE49-F238E27FC236}">
                <a16:creationId xmlns:a16="http://schemas.microsoft.com/office/drawing/2014/main" id="{C1F0AFBD-02FE-484D-9535-9E5F0C00B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48900" y="5269870"/>
            <a:ext cx="2063588" cy="1547691"/>
          </a:xfrm>
          <a:prstGeom prst="rect">
            <a:avLst/>
          </a:prstGeom>
          <a:effectLst>
            <a:glow rad="127000">
              <a:schemeClr val="bg1">
                <a:lumMod val="50000"/>
              </a:schemeClr>
            </a:glow>
          </a:effectLst>
        </p:spPr>
      </p:pic>
      <p:sp>
        <p:nvSpPr>
          <p:cNvPr id="41" name="CaixaDeTexto 25">
            <a:extLst>
              <a:ext uri="{FF2B5EF4-FFF2-40B4-BE49-F238E27FC236}">
                <a16:creationId xmlns:a16="http://schemas.microsoft.com/office/drawing/2014/main" id="{744DEE5E-2F5C-4674-B4C5-485599D2AD27}"/>
              </a:ext>
            </a:extLst>
          </p:cNvPr>
          <p:cNvSpPr txBox="1"/>
          <p:nvPr/>
        </p:nvSpPr>
        <p:spPr>
          <a:xfrm>
            <a:off x="672292" y="4286216"/>
            <a:ext cx="11250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Georgia" panose="02040502050405020303" pitchFamily="18" charset="0"/>
              <a:buChar char="­"/>
            </a:pP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Moses is given special instructions and told repeatedly to make everything “according to...the pattern” God showed him [25:9; cp 25:40; 27:8; 38:22; 39:1, 5, 7, 21, 26, 29, 31, 32, 42-43;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Hebrews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8:5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; etc.]</a:t>
            </a:r>
            <a:endParaRPr lang="pt-BR" sz="22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42" name="CaixaDeTexto 25">
            <a:extLst>
              <a:ext uri="{FF2B5EF4-FFF2-40B4-BE49-F238E27FC236}">
                <a16:creationId xmlns:a16="http://schemas.microsoft.com/office/drawing/2014/main" id="{B45F7184-87B8-45DD-B87A-BF17F70A2206}"/>
              </a:ext>
            </a:extLst>
          </p:cNvPr>
          <p:cNvSpPr txBox="1"/>
          <p:nvPr/>
        </p:nvSpPr>
        <p:spPr>
          <a:xfrm>
            <a:off x="663330" y="5303131"/>
            <a:ext cx="9196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Georgia" panose="02040502050405020303" pitchFamily="18" charset="0"/>
              <a:buChar char="­"/>
            </a:pP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God reveals to Moses 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exact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dimensions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for all of the sacred furniture and for the sanctuary itself...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4AD183-3625-4AFB-9D3E-6FA521B46DF0}"/>
              </a:ext>
            </a:extLst>
          </p:cNvPr>
          <p:cNvSpPr txBox="1"/>
          <p:nvPr/>
        </p:nvSpPr>
        <p:spPr>
          <a:xfrm>
            <a:off x="7530697" y="2143902"/>
            <a:ext cx="1467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Table for the showbread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[Ex 25:23-30]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B9B038-B0DA-4D84-B9BA-530D8EFA6CF5}"/>
              </a:ext>
            </a:extLst>
          </p:cNvPr>
          <p:cNvSpPr txBox="1"/>
          <p:nvPr/>
        </p:nvSpPr>
        <p:spPr>
          <a:xfrm>
            <a:off x="7259030" y="3369728"/>
            <a:ext cx="1467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The gold lampstand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[Ex 25:31-40]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3E88BA-3525-45B9-84AB-21710962AF58}"/>
              </a:ext>
            </a:extLst>
          </p:cNvPr>
          <p:cNvSpPr txBox="1"/>
          <p:nvPr/>
        </p:nvSpPr>
        <p:spPr>
          <a:xfrm>
            <a:off x="5483234" y="2826392"/>
            <a:ext cx="175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Altar of incense</a:t>
            </a:r>
          </a:p>
          <a:p>
            <a:r>
              <a:rPr lang="en-US" b="1" dirty="0">
                <a:solidFill>
                  <a:schemeClr val="tx2"/>
                </a:solidFill>
              </a:rPr>
              <a:t>[Ex 30:1-10]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DE4766-7395-4211-9809-ED9BE9A28D46}"/>
              </a:ext>
            </a:extLst>
          </p:cNvPr>
          <p:cNvSpPr txBox="1"/>
          <p:nvPr/>
        </p:nvSpPr>
        <p:spPr>
          <a:xfrm>
            <a:off x="8910066" y="3381299"/>
            <a:ext cx="2067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Bronze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laver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[Ex 30:17-21]</a:t>
            </a:r>
          </a:p>
        </p:txBody>
      </p:sp>
    </p:spTree>
    <p:extLst>
      <p:ext uri="{BB962C8B-B14F-4D97-AF65-F5344CB8AC3E}">
        <p14:creationId xmlns:p14="http://schemas.microsoft.com/office/powerpoint/2010/main" val="350128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5" grpId="0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ixaDeTexto 23">
            <a:extLst>
              <a:ext uri="{FF2B5EF4-FFF2-40B4-BE49-F238E27FC236}">
                <a16:creationId xmlns:a16="http://schemas.microsoft.com/office/drawing/2014/main" id="{DD66F0B9-AD4F-4D2E-BE7E-5E1705A8034A}"/>
              </a:ext>
            </a:extLst>
          </p:cNvPr>
          <p:cNvSpPr txBox="1"/>
          <p:nvPr/>
        </p:nvSpPr>
        <p:spPr>
          <a:xfrm>
            <a:off x="351513" y="1303228"/>
            <a:ext cx="11571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Ex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25:10-11, 21-22;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ark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“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throne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”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where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He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would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meet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with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them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speak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with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them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[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cp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Gen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3:8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;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Rv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21:3-5] </a:t>
            </a:r>
            <a:endParaRPr lang="pt-BR" sz="22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Segoe Print" panose="02000600000000000000" pitchFamily="2" charset="0"/>
              </a:rPr>
              <a:t>The Nature of Sin</a:t>
            </a:r>
            <a:endParaRPr lang="en-US" sz="6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  <a:t>Genesis 3</a:t>
            </a:r>
            <a:endParaRPr lang="en-US" sz="4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25" name="CaixaDeTexto 3">
            <a:extLst>
              <a:ext uri="{FF2B5EF4-FFF2-40B4-BE49-F238E27FC236}">
                <a16:creationId xmlns:a16="http://schemas.microsoft.com/office/drawing/2014/main" id="{BC788E59-B768-46CE-BE08-4979186795E7}"/>
              </a:ext>
            </a:extLst>
          </p:cNvPr>
          <p:cNvSpPr txBox="1"/>
          <p:nvPr/>
        </p:nvSpPr>
        <p:spPr>
          <a:xfrm>
            <a:off x="329605" y="821314"/>
            <a:ext cx="1158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>
                <a:solidFill>
                  <a:srgbClr val="FFFF00"/>
                </a:solidFill>
                <a:latin typeface="Georgia" panose="02040502050405020303" pitchFamily="18" charset="0"/>
              </a:rPr>
              <a:t>the gospel in the tabernacle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: </a:t>
            </a:r>
            <a:r>
              <a:rPr lang="pt-BR" sz="28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shadow in the law of Moses</a:t>
            </a:r>
            <a:endParaRPr lang="pt-BR" sz="2800" b="1" i="1" u="sng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Retângulo 1">
            <a:extLst>
              <a:ext uri="{FF2B5EF4-FFF2-40B4-BE49-F238E27FC236}">
                <a16:creationId xmlns:a16="http://schemas.microsoft.com/office/drawing/2014/main" id="{15F47EAD-7DB6-4329-8297-356235825803}"/>
              </a:ext>
            </a:extLst>
          </p:cNvPr>
          <p:cNvSpPr/>
          <p:nvPr/>
        </p:nvSpPr>
        <p:spPr>
          <a:xfrm>
            <a:off x="2828422" y="2102988"/>
            <a:ext cx="2137893" cy="2150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r>
              <a:rPr lang="pt-BR" b="1" dirty="0">
                <a:solidFill>
                  <a:schemeClr val="tx2"/>
                </a:solidFill>
              </a:rPr>
              <a:t>The Holy of Holies</a:t>
            </a:r>
          </a:p>
          <a:p>
            <a:r>
              <a:rPr lang="pt-BR" b="1" dirty="0">
                <a:solidFill>
                  <a:schemeClr val="tx2"/>
                </a:solidFill>
              </a:rPr>
              <a:t>[Ex 26, 36]</a:t>
            </a:r>
          </a:p>
          <a:p>
            <a:pPr algn="ctr"/>
            <a:endParaRPr lang="pt-BR" sz="400" b="1" dirty="0">
              <a:solidFill>
                <a:schemeClr val="tx2"/>
              </a:solidFill>
            </a:endParaRPr>
          </a:p>
        </p:txBody>
      </p:sp>
      <p:sp>
        <p:nvSpPr>
          <p:cNvPr id="31" name="Retângulo 7">
            <a:extLst>
              <a:ext uri="{FF2B5EF4-FFF2-40B4-BE49-F238E27FC236}">
                <a16:creationId xmlns:a16="http://schemas.microsoft.com/office/drawing/2014/main" id="{DA5E1F31-B9F6-4046-A573-961B83236788}"/>
              </a:ext>
            </a:extLst>
          </p:cNvPr>
          <p:cNvSpPr/>
          <p:nvPr/>
        </p:nvSpPr>
        <p:spPr>
          <a:xfrm>
            <a:off x="5007566" y="2102987"/>
            <a:ext cx="4260293" cy="2150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r>
              <a:rPr lang="pt-BR" b="1" dirty="0">
                <a:solidFill>
                  <a:schemeClr val="tx2"/>
                </a:solidFill>
              </a:rPr>
              <a:t>   The Holy Place</a:t>
            </a:r>
          </a:p>
          <a:p>
            <a:r>
              <a:rPr lang="pt-BR" b="1" dirty="0">
                <a:solidFill>
                  <a:schemeClr val="tx2"/>
                </a:solidFill>
              </a:rPr>
              <a:t>   [Ex 26, 36]</a:t>
            </a:r>
          </a:p>
          <a:p>
            <a:endParaRPr lang="pt-BR" sz="400" b="1" dirty="0">
              <a:solidFill>
                <a:schemeClr val="tx2"/>
              </a:solidFill>
            </a:endParaRPr>
          </a:p>
        </p:txBody>
      </p:sp>
      <p:sp>
        <p:nvSpPr>
          <p:cNvPr id="32" name="Retângulo 12">
            <a:extLst>
              <a:ext uri="{FF2B5EF4-FFF2-40B4-BE49-F238E27FC236}">
                <a16:creationId xmlns:a16="http://schemas.microsoft.com/office/drawing/2014/main" id="{E84252F3-63CA-479D-AC77-89FCC253F2CF}"/>
              </a:ext>
            </a:extLst>
          </p:cNvPr>
          <p:cNvSpPr/>
          <p:nvPr/>
        </p:nvSpPr>
        <p:spPr>
          <a:xfrm rot="16200000">
            <a:off x="6888294" y="2015995"/>
            <a:ext cx="448235" cy="9955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3" name="Retângulo 13">
            <a:extLst>
              <a:ext uri="{FF2B5EF4-FFF2-40B4-BE49-F238E27FC236}">
                <a16:creationId xmlns:a16="http://schemas.microsoft.com/office/drawing/2014/main" id="{FDC26FA1-470E-43A0-8DFF-571B18DB92F0}"/>
              </a:ext>
            </a:extLst>
          </p:cNvPr>
          <p:cNvSpPr/>
          <p:nvPr/>
        </p:nvSpPr>
        <p:spPr>
          <a:xfrm>
            <a:off x="5201325" y="2997884"/>
            <a:ext cx="329736" cy="3585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35" name="Imagem 14">
            <a:extLst>
              <a:ext uri="{FF2B5EF4-FFF2-40B4-BE49-F238E27FC236}">
                <a16:creationId xmlns:a16="http://schemas.microsoft.com/office/drawing/2014/main" id="{578C0A91-57EE-4E90-A33E-C62EF6F82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48" y="3490690"/>
            <a:ext cx="644515" cy="644515"/>
          </a:xfrm>
          <a:prstGeom prst="rect">
            <a:avLst/>
          </a:prstGeom>
        </p:spPr>
      </p:pic>
      <p:sp>
        <p:nvSpPr>
          <p:cNvPr id="36" name="Retângulo 38">
            <a:extLst>
              <a:ext uri="{FF2B5EF4-FFF2-40B4-BE49-F238E27FC236}">
                <a16:creationId xmlns:a16="http://schemas.microsoft.com/office/drawing/2014/main" id="{50A84EFF-581C-4F23-96A8-813BDF4A5220}"/>
              </a:ext>
            </a:extLst>
          </p:cNvPr>
          <p:cNvSpPr/>
          <p:nvPr/>
        </p:nvSpPr>
        <p:spPr>
          <a:xfrm>
            <a:off x="10451564" y="2675667"/>
            <a:ext cx="1080000" cy="108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2"/>
                </a:solidFill>
              </a:rPr>
              <a:t>Altar of burnt offering</a:t>
            </a:r>
          </a:p>
          <a:p>
            <a:pPr algn="ctr"/>
            <a:r>
              <a:rPr lang="pt-BR" sz="1600" dirty="0">
                <a:solidFill>
                  <a:schemeClr val="tx2"/>
                </a:solidFill>
              </a:rPr>
              <a:t>[Ex 27:1-8]</a:t>
            </a:r>
          </a:p>
        </p:txBody>
      </p:sp>
      <p:sp>
        <p:nvSpPr>
          <p:cNvPr id="37" name="Elipse 39">
            <a:extLst>
              <a:ext uri="{FF2B5EF4-FFF2-40B4-BE49-F238E27FC236}">
                <a16:creationId xmlns:a16="http://schemas.microsoft.com/office/drawing/2014/main" id="{0B12336B-A029-4443-AA88-BE7CFE6EE212}"/>
              </a:ext>
            </a:extLst>
          </p:cNvPr>
          <p:cNvSpPr/>
          <p:nvPr/>
        </p:nvSpPr>
        <p:spPr>
          <a:xfrm>
            <a:off x="9597659" y="2917213"/>
            <a:ext cx="540000" cy="54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8" name="Elipse 40">
            <a:extLst>
              <a:ext uri="{FF2B5EF4-FFF2-40B4-BE49-F238E27FC236}">
                <a16:creationId xmlns:a16="http://schemas.microsoft.com/office/drawing/2014/main" id="{E95ABB05-EFD4-45CB-9E8E-86CA319261B8}"/>
              </a:ext>
            </a:extLst>
          </p:cNvPr>
          <p:cNvSpPr/>
          <p:nvPr/>
        </p:nvSpPr>
        <p:spPr>
          <a:xfrm>
            <a:off x="9652210" y="2966386"/>
            <a:ext cx="432000" cy="432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39" name="Picture 38" descr="A picture containing outdoor object&#10;&#10;Description generated with very high confidence">
            <a:extLst>
              <a:ext uri="{FF2B5EF4-FFF2-40B4-BE49-F238E27FC236}">
                <a16:creationId xmlns:a16="http://schemas.microsoft.com/office/drawing/2014/main" id="{C1F0AFBD-02FE-484D-9535-9E5F0C00B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48900" y="5269870"/>
            <a:ext cx="2063588" cy="1547691"/>
          </a:xfrm>
          <a:prstGeom prst="rect">
            <a:avLst/>
          </a:prstGeom>
          <a:effectLst>
            <a:glow rad="127000">
              <a:schemeClr val="bg1">
                <a:lumMod val="50000"/>
              </a:schemeClr>
            </a:glow>
          </a:effectLst>
        </p:spPr>
      </p:pic>
      <p:sp>
        <p:nvSpPr>
          <p:cNvPr id="41" name="CaixaDeTexto 25">
            <a:extLst>
              <a:ext uri="{FF2B5EF4-FFF2-40B4-BE49-F238E27FC236}">
                <a16:creationId xmlns:a16="http://schemas.microsoft.com/office/drawing/2014/main" id="{744DEE5E-2F5C-4674-B4C5-485599D2AD27}"/>
              </a:ext>
            </a:extLst>
          </p:cNvPr>
          <p:cNvSpPr txBox="1"/>
          <p:nvPr/>
        </p:nvSpPr>
        <p:spPr>
          <a:xfrm>
            <a:off x="672292" y="4246460"/>
            <a:ext cx="11250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Georgia" panose="02040502050405020303" pitchFamily="18" charset="0"/>
              <a:buChar char="­"/>
            </a:pP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ark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according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pattern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was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overlaid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with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pure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gold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[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Ex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25:11-13, 17ff;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cp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Gn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2:12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;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Rv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21:14-18, 21]</a:t>
            </a:r>
          </a:p>
        </p:txBody>
      </p:sp>
      <p:sp>
        <p:nvSpPr>
          <p:cNvPr id="42" name="CaixaDeTexto 25">
            <a:extLst>
              <a:ext uri="{FF2B5EF4-FFF2-40B4-BE49-F238E27FC236}">
                <a16:creationId xmlns:a16="http://schemas.microsoft.com/office/drawing/2014/main" id="{B45F7184-87B8-45DD-B87A-BF17F70A2206}"/>
              </a:ext>
            </a:extLst>
          </p:cNvPr>
          <p:cNvSpPr txBox="1"/>
          <p:nvPr/>
        </p:nvSpPr>
        <p:spPr>
          <a:xfrm>
            <a:off x="663329" y="4945327"/>
            <a:ext cx="98986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Georgia" panose="02040502050405020303" pitchFamily="18" charset="0"/>
              <a:buChar char="­"/>
            </a:pP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all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around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ark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, as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seen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from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within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Holy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Holies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were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lots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cherubim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on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inner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curtains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on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veil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[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Ex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26:1, 31; 2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Sm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6:2; 2 Kg 19:14-15;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Rv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4:2-8;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cp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Gen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3:24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4AD183-3625-4AFB-9D3E-6FA521B46DF0}"/>
              </a:ext>
            </a:extLst>
          </p:cNvPr>
          <p:cNvSpPr txBox="1"/>
          <p:nvPr/>
        </p:nvSpPr>
        <p:spPr>
          <a:xfrm>
            <a:off x="7530697" y="2143902"/>
            <a:ext cx="1467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Table for the showbread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[Ex 25:23-30]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B9B038-B0DA-4D84-B9BA-530D8EFA6CF5}"/>
              </a:ext>
            </a:extLst>
          </p:cNvPr>
          <p:cNvSpPr txBox="1"/>
          <p:nvPr/>
        </p:nvSpPr>
        <p:spPr>
          <a:xfrm>
            <a:off x="7259030" y="3369728"/>
            <a:ext cx="1467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The gold lampstand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[Ex 25:31-40]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3E88BA-3525-45B9-84AB-21710962AF58}"/>
              </a:ext>
            </a:extLst>
          </p:cNvPr>
          <p:cNvSpPr txBox="1"/>
          <p:nvPr/>
        </p:nvSpPr>
        <p:spPr>
          <a:xfrm>
            <a:off x="5483234" y="2826392"/>
            <a:ext cx="175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Altar of incense</a:t>
            </a:r>
          </a:p>
          <a:p>
            <a:r>
              <a:rPr lang="en-US" b="1" dirty="0">
                <a:solidFill>
                  <a:schemeClr val="tx2"/>
                </a:solidFill>
              </a:rPr>
              <a:t>[Ex 30:1-10]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DE4766-7395-4211-9809-ED9BE9A28D46}"/>
              </a:ext>
            </a:extLst>
          </p:cNvPr>
          <p:cNvSpPr txBox="1"/>
          <p:nvPr/>
        </p:nvSpPr>
        <p:spPr>
          <a:xfrm>
            <a:off x="8910066" y="3381299"/>
            <a:ext cx="2067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Bronze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laver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[Ex 30:17-21]</a:t>
            </a:r>
          </a:p>
        </p:txBody>
      </p:sp>
      <p:sp>
        <p:nvSpPr>
          <p:cNvPr id="26" name="Retângulo 11">
            <a:extLst>
              <a:ext uri="{FF2B5EF4-FFF2-40B4-BE49-F238E27FC236}">
                <a16:creationId xmlns:a16="http://schemas.microsoft.com/office/drawing/2014/main" id="{461EBA11-9064-4B26-8B6A-921B628D3137}"/>
              </a:ext>
            </a:extLst>
          </p:cNvPr>
          <p:cNvSpPr/>
          <p:nvPr/>
        </p:nvSpPr>
        <p:spPr>
          <a:xfrm>
            <a:off x="3423972" y="2630990"/>
            <a:ext cx="710583" cy="9955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The Ark</a:t>
            </a:r>
          </a:p>
        </p:txBody>
      </p:sp>
      <p:cxnSp>
        <p:nvCxnSpPr>
          <p:cNvPr id="27" name="Conector de seta reta 21">
            <a:extLst>
              <a:ext uri="{FF2B5EF4-FFF2-40B4-BE49-F238E27FC236}">
                <a16:creationId xmlns:a16="http://schemas.microsoft.com/office/drawing/2014/main" id="{7CEE51A3-C5F5-4210-B971-7C44D98C510D}"/>
              </a:ext>
            </a:extLst>
          </p:cNvPr>
          <p:cNvCxnSpPr>
            <a:cxnSpLocks/>
          </p:cNvCxnSpPr>
          <p:nvPr/>
        </p:nvCxnSpPr>
        <p:spPr>
          <a:xfrm>
            <a:off x="2107096" y="2917213"/>
            <a:ext cx="2764429" cy="329194"/>
          </a:xfrm>
          <a:prstGeom prst="straightConnector1">
            <a:avLst/>
          </a:prstGeom>
          <a:ln w="3175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349CAC85-9093-4F58-99DF-A361DC6B01E1}"/>
              </a:ext>
            </a:extLst>
          </p:cNvPr>
          <p:cNvCxnSpPr>
            <a:cxnSpLocks/>
          </p:cNvCxnSpPr>
          <p:nvPr/>
        </p:nvCxnSpPr>
        <p:spPr>
          <a:xfrm>
            <a:off x="2067339" y="2917213"/>
            <a:ext cx="1702196" cy="481173"/>
          </a:xfrm>
          <a:prstGeom prst="straightConnector1">
            <a:avLst/>
          </a:prstGeom>
          <a:ln w="3175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0AF8478F-978A-4270-AABC-76E1159AE72D}"/>
              </a:ext>
            </a:extLst>
          </p:cNvPr>
          <p:cNvCxnSpPr>
            <a:cxnSpLocks/>
          </p:cNvCxnSpPr>
          <p:nvPr/>
        </p:nvCxnSpPr>
        <p:spPr>
          <a:xfrm>
            <a:off x="2080591" y="2917213"/>
            <a:ext cx="1395455" cy="1335728"/>
          </a:xfrm>
          <a:prstGeom prst="straightConnector1">
            <a:avLst/>
          </a:prstGeom>
          <a:ln w="3175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29">
            <a:extLst>
              <a:ext uri="{FF2B5EF4-FFF2-40B4-BE49-F238E27FC236}">
                <a16:creationId xmlns:a16="http://schemas.microsoft.com/office/drawing/2014/main" id="{343F33C0-DAF5-4C67-BD5F-8DF615A02217}"/>
              </a:ext>
            </a:extLst>
          </p:cNvPr>
          <p:cNvCxnSpPr>
            <a:cxnSpLocks/>
          </p:cNvCxnSpPr>
          <p:nvPr/>
        </p:nvCxnSpPr>
        <p:spPr>
          <a:xfrm>
            <a:off x="2093843" y="2917213"/>
            <a:ext cx="734580" cy="439259"/>
          </a:xfrm>
          <a:prstGeom prst="straightConnector1">
            <a:avLst/>
          </a:prstGeom>
          <a:ln w="3175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37">
            <a:extLst>
              <a:ext uri="{FF2B5EF4-FFF2-40B4-BE49-F238E27FC236}">
                <a16:creationId xmlns:a16="http://schemas.microsoft.com/office/drawing/2014/main" id="{200DF42B-48A0-41FC-8A0D-6EC5E7CD491C}"/>
              </a:ext>
            </a:extLst>
          </p:cNvPr>
          <p:cNvCxnSpPr>
            <a:cxnSpLocks/>
          </p:cNvCxnSpPr>
          <p:nvPr/>
        </p:nvCxnSpPr>
        <p:spPr>
          <a:xfrm flipV="1">
            <a:off x="2054087" y="2126021"/>
            <a:ext cx="2404272" cy="791192"/>
          </a:xfrm>
          <a:prstGeom prst="straightConnector1">
            <a:avLst/>
          </a:prstGeom>
          <a:ln w="3175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2645B2F-D0DB-487C-A9D4-42FAF010F46E}"/>
              </a:ext>
            </a:extLst>
          </p:cNvPr>
          <p:cNvSpPr txBox="1"/>
          <p:nvPr/>
        </p:nvSpPr>
        <p:spPr>
          <a:xfrm>
            <a:off x="884325" y="2676937"/>
            <a:ext cx="1434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cherubim</a:t>
            </a:r>
          </a:p>
        </p:txBody>
      </p:sp>
      <p:cxnSp>
        <p:nvCxnSpPr>
          <p:cNvPr id="49" name="Conector de seta reta 28">
            <a:extLst>
              <a:ext uri="{FF2B5EF4-FFF2-40B4-BE49-F238E27FC236}">
                <a16:creationId xmlns:a16="http://schemas.microsoft.com/office/drawing/2014/main" id="{59924222-7875-4DF7-8930-CC1EEC679F93}"/>
              </a:ext>
            </a:extLst>
          </p:cNvPr>
          <p:cNvCxnSpPr>
            <a:cxnSpLocks/>
          </p:cNvCxnSpPr>
          <p:nvPr/>
        </p:nvCxnSpPr>
        <p:spPr>
          <a:xfrm>
            <a:off x="1431235" y="2072669"/>
            <a:ext cx="2186608" cy="778284"/>
          </a:xfrm>
          <a:prstGeom prst="straightConnector1">
            <a:avLst/>
          </a:prstGeom>
          <a:ln w="3175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6">
            <a:extLst>
              <a:ext uri="{FF2B5EF4-FFF2-40B4-BE49-F238E27FC236}">
                <a16:creationId xmlns:a16="http://schemas.microsoft.com/office/drawing/2014/main" id="{0142AF2E-9124-4C63-A792-264314033E3C}"/>
              </a:ext>
            </a:extLst>
          </p:cNvPr>
          <p:cNvSpPr/>
          <p:nvPr/>
        </p:nvSpPr>
        <p:spPr>
          <a:xfrm>
            <a:off x="4915623" y="2104752"/>
            <a:ext cx="130998" cy="214818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1" name="Retângulo 20">
            <a:extLst>
              <a:ext uri="{FF2B5EF4-FFF2-40B4-BE49-F238E27FC236}">
                <a16:creationId xmlns:a16="http://schemas.microsoft.com/office/drawing/2014/main" id="{97D4F6C1-1042-43ED-8B75-ECD1554B6532}"/>
              </a:ext>
            </a:extLst>
          </p:cNvPr>
          <p:cNvSpPr/>
          <p:nvPr/>
        </p:nvSpPr>
        <p:spPr>
          <a:xfrm>
            <a:off x="9191779" y="2113720"/>
            <a:ext cx="72000" cy="214818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576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26" grpId="0" animBg="1"/>
      <p:bldP spid="48" grpId="0"/>
      <p:bldP spid="50" grpId="0" animBg="1"/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ixaDeTexto 23">
            <a:extLst>
              <a:ext uri="{FF2B5EF4-FFF2-40B4-BE49-F238E27FC236}">
                <a16:creationId xmlns:a16="http://schemas.microsoft.com/office/drawing/2014/main" id="{DD66F0B9-AD4F-4D2E-BE7E-5E1705A8034A}"/>
              </a:ext>
            </a:extLst>
          </p:cNvPr>
          <p:cNvSpPr txBox="1"/>
          <p:nvPr/>
        </p:nvSpPr>
        <p:spPr>
          <a:xfrm>
            <a:off x="351513" y="1303228"/>
            <a:ext cx="11571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Ex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25:10-11, 21-22;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ark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“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throne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”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where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He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would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meet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with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them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speak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with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them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[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cp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Gen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3:8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;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Rv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21:3-5] </a:t>
            </a:r>
            <a:endParaRPr lang="pt-BR" sz="22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Segoe Print" panose="02000600000000000000" pitchFamily="2" charset="0"/>
              </a:rPr>
              <a:t>The Nature of Sin</a:t>
            </a:r>
            <a:endParaRPr lang="en-US" sz="6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  <a:t>Genesis 3</a:t>
            </a:r>
            <a:endParaRPr lang="en-US" sz="4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25" name="CaixaDeTexto 3">
            <a:extLst>
              <a:ext uri="{FF2B5EF4-FFF2-40B4-BE49-F238E27FC236}">
                <a16:creationId xmlns:a16="http://schemas.microsoft.com/office/drawing/2014/main" id="{BC788E59-B768-46CE-BE08-4979186795E7}"/>
              </a:ext>
            </a:extLst>
          </p:cNvPr>
          <p:cNvSpPr txBox="1"/>
          <p:nvPr/>
        </p:nvSpPr>
        <p:spPr>
          <a:xfrm>
            <a:off x="329605" y="821314"/>
            <a:ext cx="1158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>
                <a:solidFill>
                  <a:srgbClr val="FFFF00"/>
                </a:solidFill>
                <a:latin typeface="Georgia" panose="02040502050405020303" pitchFamily="18" charset="0"/>
              </a:rPr>
              <a:t>the gospel in the tabernacle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: </a:t>
            </a:r>
            <a:r>
              <a:rPr lang="pt-BR" sz="28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shadow in the law of Moses</a:t>
            </a:r>
            <a:endParaRPr lang="pt-BR" sz="2800" b="1" i="1" u="sng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Retângulo 1">
            <a:extLst>
              <a:ext uri="{FF2B5EF4-FFF2-40B4-BE49-F238E27FC236}">
                <a16:creationId xmlns:a16="http://schemas.microsoft.com/office/drawing/2014/main" id="{15F47EAD-7DB6-4329-8297-356235825803}"/>
              </a:ext>
            </a:extLst>
          </p:cNvPr>
          <p:cNvSpPr/>
          <p:nvPr/>
        </p:nvSpPr>
        <p:spPr>
          <a:xfrm>
            <a:off x="2828422" y="2102988"/>
            <a:ext cx="2137893" cy="2150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r>
              <a:rPr lang="pt-BR" b="1" dirty="0">
                <a:solidFill>
                  <a:schemeClr val="tx2"/>
                </a:solidFill>
              </a:rPr>
              <a:t>The Holy of Holies</a:t>
            </a:r>
          </a:p>
          <a:p>
            <a:r>
              <a:rPr lang="pt-BR" b="1" dirty="0">
                <a:solidFill>
                  <a:schemeClr val="tx2"/>
                </a:solidFill>
              </a:rPr>
              <a:t>[Ex 26, 36]</a:t>
            </a:r>
          </a:p>
          <a:p>
            <a:pPr algn="ctr"/>
            <a:endParaRPr lang="pt-BR" sz="400" b="1" dirty="0">
              <a:solidFill>
                <a:schemeClr val="tx2"/>
              </a:solidFill>
            </a:endParaRPr>
          </a:p>
        </p:txBody>
      </p:sp>
      <p:sp>
        <p:nvSpPr>
          <p:cNvPr id="31" name="Retângulo 7">
            <a:extLst>
              <a:ext uri="{FF2B5EF4-FFF2-40B4-BE49-F238E27FC236}">
                <a16:creationId xmlns:a16="http://schemas.microsoft.com/office/drawing/2014/main" id="{DA5E1F31-B9F6-4046-A573-961B83236788}"/>
              </a:ext>
            </a:extLst>
          </p:cNvPr>
          <p:cNvSpPr/>
          <p:nvPr/>
        </p:nvSpPr>
        <p:spPr>
          <a:xfrm>
            <a:off x="5007566" y="2102987"/>
            <a:ext cx="4260293" cy="2150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r>
              <a:rPr lang="pt-BR" b="1" dirty="0">
                <a:solidFill>
                  <a:schemeClr val="tx2"/>
                </a:solidFill>
              </a:rPr>
              <a:t>   The Holy Place</a:t>
            </a:r>
          </a:p>
          <a:p>
            <a:r>
              <a:rPr lang="pt-BR" b="1" dirty="0">
                <a:solidFill>
                  <a:schemeClr val="tx2"/>
                </a:solidFill>
              </a:rPr>
              <a:t>   [Ex 26, 36]</a:t>
            </a:r>
          </a:p>
          <a:p>
            <a:endParaRPr lang="pt-BR" sz="400" b="1" dirty="0">
              <a:solidFill>
                <a:schemeClr val="tx2"/>
              </a:solidFill>
            </a:endParaRPr>
          </a:p>
        </p:txBody>
      </p:sp>
      <p:sp>
        <p:nvSpPr>
          <p:cNvPr id="32" name="Retângulo 12">
            <a:extLst>
              <a:ext uri="{FF2B5EF4-FFF2-40B4-BE49-F238E27FC236}">
                <a16:creationId xmlns:a16="http://schemas.microsoft.com/office/drawing/2014/main" id="{E84252F3-63CA-479D-AC77-89FCC253F2CF}"/>
              </a:ext>
            </a:extLst>
          </p:cNvPr>
          <p:cNvSpPr/>
          <p:nvPr/>
        </p:nvSpPr>
        <p:spPr>
          <a:xfrm rot="16200000">
            <a:off x="6888294" y="2015995"/>
            <a:ext cx="448235" cy="9955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3" name="Retângulo 13">
            <a:extLst>
              <a:ext uri="{FF2B5EF4-FFF2-40B4-BE49-F238E27FC236}">
                <a16:creationId xmlns:a16="http://schemas.microsoft.com/office/drawing/2014/main" id="{FDC26FA1-470E-43A0-8DFF-571B18DB92F0}"/>
              </a:ext>
            </a:extLst>
          </p:cNvPr>
          <p:cNvSpPr/>
          <p:nvPr/>
        </p:nvSpPr>
        <p:spPr>
          <a:xfrm>
            <a:off x="5201325" y="2997884"/>
            <a:ext cx="329736" cy="3585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35" name="Imagem 14">
            <a:extLst>
              <a:ext uri="{FF2B5EF4-FFF2-40B4-BE49-F238E27FC236}">
                <a16:creationId xmlns:a16="http://schemas.microsoft.com/office/drawing/2014/main" id="{578C0A91-57EE-4E90-A33E-C62EF6F82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48" y="3490690"/>
            <a:ext cx="644515" cy="644515"/>
          </a:xfrm>
          <a:prstGeom prst="rect">
            <a:avLst/>
          </a:prstGeom>
        </p:spPr>
      </p:pic>
      <p:sp>
        <p:nvSpPr>
          <p:cNvPr id="36" name="Retângulo 38">
            <a:extLst>
              <a:ext uri="{FF2B5EF4-FFF2-40B4-BE49-F238E27FC236}">
                <a16:creationId xmlns:a16="http://schemas.microsoft.com/office/drawing/2014/main" id="{50A84EFF-581C-4F23-96A8-813BDF4A5220}"/>
              </a:ext>
            </a:extLst>
          </p:cNvPr>
          <p:cNvSpPr/>
          <p:nvPr/>
        </p:nvSpPr>
        <p:spPr>
          <a:xfrm>
            <a:off x="10451564" y="2675667"/>
            <a:ext cx="1080000" cy="108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2"/>
                </a:solidFill>
              </a:rPr>
              <a:t>Altar of burnt offering</a:t>
            </a:r>
          </a:p>
          <a:p>
            <a:pPr algn="ctr"/>
            <a:r>
              <a:rPr lang="pt-BR" sz="1600" dirty="0">
                <a:solidFill>
                  <a:schemeClr val="tx2"/>
                </a:solidFill>
              </a:rPr>
              <a:t>[Ex 27:1-8]</a:t>
            </a:r>
          </a:p>
        </p:txBody>
      </p:sp>
      <p:sp>
        <p:nvSpPr>
          <p:cNvPr id="37" name="Elipse 39">
            <a:extLst>
              <a:ext uri="{FF2B5EF4-FFF2-40B4-BE49-F238E27FC236}">
                <a16:creationId xmlns:a16="http://schemas.microsoft.com/office/drawing/2014/main" id="{0B12336B-A029-4443-AA88-BE7CFE6EE212}"/>
              </a:ext>
            </a:extLst>
          </p:cNvPr>
          <p:cNvSpPr/>
          <p:nvPr/>
        </p:nvSpPr>
        <p:spPr>
          <a:xfrm>
            <a:off x="9597659" y="2917213"/>
            <a:ext cx="540000" cy="54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8" name="Elipse 40">
            <a:extLst>
              <a:ext uri="{FF2B5EF4-FFF2-40B4-BE49-F238E27FC236}">
                <a16:creationId xmlns:a16="http://schemas.microsoft.com/office/drawing/2014/main" id="{E95ABB05-EFD4-45CB-9E8E-86CA319261B8}"/>
              </a:ext>
            </a:extLst>
          </p:cNvPr>
          <p:cNvSpPr/>
          <p:nvPr/>
        </p:nvSpPr>
        <p:spPr>
          <a:xfrm>
            <a:off x="9652210" y="2966386"/>
            <a:ext cx="432000" cy="432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39" name="Picture 38" descr="A picture containing outdoor object&#10;&#10;Description generated with very high confidence">
            <a:extLst>
              <a:ext uri="{FF2B5EF4-FFF2-40B4-BE49-F238E27FC236}">
                <a16:creationId xmlns:a16="http://schemas.microsoft.com/office/drawing/2014/main" id="{C1F0AFBD-02FE-484D-9535-9E5F0C00B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48900" y="5269870"/>
            <a:ext cx="2063588" cy="1547691"/>
          </a:xfrm>
          <a:prstGeom prst="rect">
            <a:avLst/>
          </a:prstGeom>
          <a:effectLst>
            <a:glow rad="127000">
              <a:schemeClr val="bg1">
                <a:lumMod val="50000"/>
              </a:schemeClr>
            </a:glow>
          </a:effectLst>
        </p:spPr>
      </p:pic>
      <p:sp>
        <p:nvSpPr>
          <p:cNvPr id="41" name="CaixaDeTexto 25">
            <a:extLst>
              <a:ext uri="{FF2B5EF4-FFF2-40B4-BE49-F238E27FC236}">
                <a16:creationId xmlns:a16="http://schemas.microsoft.com/office/drawing/2014/main" id="{744DEE5E-2F5C-4674-B4C5-485599D2AD27}"/>
              </a:ext>
            </a:extLst>
          </p:cNvPr>
          <p:cNvSpPr txBox="1"/>
          <p:nvPr/>
        </p:nvSpPr>
        <p:spPr>
          <a:xfrm>
            <a:off x="672292" y="4246460"/>
            <a:ext cx="11250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Georgia" panose="02040502050405020303" pitchFamily="18" charset="0"/>
              <a:buChar char="­"/>
            </a:pP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Adam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Eve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sin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, are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cast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out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God’s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presence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;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places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cherubim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at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east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Eden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“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guard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way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tree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Life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”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[Genesis 3:24]</a:t>
            </a:r>
          </a:p>
        </p:txBody>
      </p:sp>
      <p:sp>
        <p:nvSpPr>
          <p:cNvPr id="42" name="CaixaDeTexto 25">
            <a:extLst>
              <a:ext uri="{FF2B5EF4-FFF2-40B4-BE49-F238E27FC236}">
                <a16:creationId xmlns:a16="http://schemas.microsoft.com/office/drawing/2014/main" id="{B45F7184-87B8-45DD-B87A-BF17F70A2206}"/>
              </a:ext>
            </a:extLst>
          </p:cNvPr>
          <p:cNvSpPr txBox="1"/>
          <p:nvPr/>
        </p:nvSpPr>
        <p:spPr>
          <a:xfrm>
            <a:off x="663329" y="4945327"/>
            <a:ext cx="98986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Georgia" panose="02040502050405020303" pitchFamily="18" charset="0"/>
              <a:buChar char="­"/>
            </a:pP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way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back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tree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life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was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restricted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working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a high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priest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who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after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washings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offerings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would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go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from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east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west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into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veil</a:t>
            </a:r>
            <a:endParaRPr lang="pt-BR" sz="220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4AD183-3625-4AFB-9D3E-6FA521B46DF0}"/>
              </a:ext>
            </a:extLst>
          </p:cNvPr>
          <p:cNvSpPr txBox="1"/>
          <p:nvPr/>
        </p:nvSpPr>
        <p:spPr>
          <a:xfrm>
            <a:off x="7530697" y="2143902"/>
            <a:ext cx="1467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Table for the showbread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[Ex 25:23-30]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B9B038-B0DA-4D84-B9BA-530D8EFA6CF5}"/>
              </a:ext>
            </a:extLst>
          </p:cNvPr>
          <p:cNvSpPr txBox="1"/>
          <p:nvPr/>
        </p:nvSpPr>
        <p:spPr>
          <a:xfrm>
            <a:off x="7259030" y="3369728"/>
            <a:ext cx="1467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The gold lampstand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[Ex 25:31-40]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3E88BA-3525-45B9-84AB-21710962AF58}"/>
              </a:ext>
            </a:extLst>
          </p:cNvPr>
          <p:cNvSpPr txBox="1"/>
          <p:nvPr/>
        </p:nvSpPr>
        <p:spPr>
          <a:xfrm>
            <a:off x="5483234" y="2826392"/>
            <a:ext cx="175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Altar of incense</a:t>
            </a:r>
          </a:p>
          <a:p>
            <a:r>
              <a:rPr lang="en-US" b="1" dirty="0">
                <a:solidFill>
                  <a:schemeClr val="tx2"/>
                </a:solidFill>
              </a:rPr>
              <a:t>[Ex 30:1-10]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DE4766-7395-4211-9809-ED9BE9A28D46}"/>
              </a:ext>
            </a:extLst>
          </p:cNvPr>
          <p:cNvSpPr txBox="1"/>
          <p:nvPr/>
        </p:nvSpPr>
        <p:spPr>
          <a:xfrm>
            <a:off x="8910066" y="3381299"/>
            <a:ext cx="2067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Bronze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laver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[Ex 30:17-21]</a:t>
            </a:r>
          </a:p>
        </p:txBody>
      </p:sp>
      <p:sp>
        <p:nvSpPr>
          <p:cNvPr id="26" name="Retângulo 11">
            <a:extLst>
              <a:ext uri="{FF2B5EF4-FFF2-40B4-BE49-F238E27FC236}">
                <a16:creationId xmlns:a16="http://schemas.microsoft.com/office/drawing/2014/main" id="{461EBA11-9064-4B26-8B6A-921B628D3137}"/>
              </a:ext>
            </a:extLst>
          </p:cNvPr>
          <p:cNvSpPr/>
          <p:nvPr/>
        </p:nvSpPr>
        <p:spPr>
          <a:xfrm>
            <a:off x="3423972" y="2630990"/>
            <a:ext cx="710583" cy="9955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The Ark</a:t>
            </a:r>
          </a:p>
        </p:txBody>
      </p:sp>
      <p:sp>
        <p:nvSpPr>
          <p:cNvPr id="50" name="Retângulo 6">
            <a:extLst>
              <a:ext uri="{FF2B5EF4-FFF2-40B4-BE49-F238E27FC236}">
                <a16:creationId xmlns:a16="http://schemas.microsoft.com/office/drawing/2014/main" id="{0142AF2E-9124-4C63-A792-264314033E3C}"/>
              </a:ext>
            </a:extLst>
          </p:cNvPr>
          <p:cNvSpPr/>
          <p:nvPr/>
        </p:nvSpPr>
        <p:spPr>
          <a:xfrm>
            <a:off x="4915623" y="2104752"/>
            <a:ext cx="130998" cy="214818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1" name="Retângulo 20">
            <a:extLst>
              <a:ext uri="{FF2B5EF4-FFF2-40B4-BE49-F238E27FC236}">
                <a16:creationId xmlns:a16="http://schemas.microsoft.com/office/drawing/2014/main" id="{97D4F6C1-1042-43ED-8B75-ECD1554B6532}"/>
              </a:ext>
            </a:extLst>
          </p:cNvPr>
          <p:cNvSpPr/>
          <p:nvPr/>
        </p:nvSpPr>
        <p:spPr>
          <a:xfrm>
            <a:off x="9191779" y="2113720"/>
            <a:ext cx="72000" cy="214818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2" name="Seta para a direita 4">
            <a:extLst>
              <a:ext uri="{FF2B5EF4-FFF2-40B4-BE49-F238E27FC236}">
                <a16:creationId xmlns:a16="http://schemas.microsoft.com/office/drawing/2014/main" id="{134838D3-6DB7-464E-AD9D-29717162E137}"/>
              </a:ext>
            </a:extLst>
          </p:cNvPr>
          <p:cNvSpPr/>
          <p:nvPr/>
        </p:nvSpPr>
        <p:spPr>
          <a:xfrm rot="21270833">
            <a:off x="4262990" y="2000325"/>
            <a:ext cx="7399606" cy="10452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prstClr val="white"/>
                </a:solidFill>
              </a:rPr>
              <a:t>                          </a:t>
            </a:r>
            <a:r>
              <a:rPr lang="pt-BR" sz="2400" dirty="0">
                <a:solidFill>
                  <a:prstClr val="white"/>
                </a:solidFill>
              </a:rPr>
              <a:t>Man sins: expelled </a:t>
            </a:r>
            <a:r>
              <a:rPr lang="pt-BR" sz="2400" i="1" dirty="0">
                <a:solidFill>
                  <a:prstClr val="white"/>
                </a:solidFill>
              </a:rPr>
              <a:t>toward the East</a:t>
            </a:r>
            <a:r>
              <a:rPr lang="pt-BR" sz="2400" dirty="0">
                <a:solidFill>
                  <a:prstClr val="white"/>
                </a:solidFill>
              </a:rPr>
              <a:t>?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A8D890E1-BE90-4FBA-BE16-BE696E7BE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4016" y="2675667"/>
            <a:ext cx="2094045" cy="16112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Conector de seta reta 33">
            <a:extLst>
              <a:ext uri="{FF2B5EF4-FFF2-40B4-BE49-F238E27FC236}">
                <a16:creationId xmlns:a16="http://schemas.microsoft.com/office/drawing/2014/main" id="{D87940AA-C541-4C53-ABFF-B86D01508FC5}"/>
              </a:ext>
            </a:extLst>
          </p:cNvPr>
          <p:cNvCxnSpPr>
            <a:cxnSpLocks/>
          </p:cNvCxnSpPr>
          <p:nvPr/>
        </p:nvCxnSpPr>
        <p:spPr>
          <a:xfrm>
            <a:off x="4966315" y="3358171"/>
            <a:ext cx="1401552" cy="23128"/>
          </a:xfrm>
          <a:prstGeom prst="straightConnector1">
            <a:avLst/>
          </a:prstGeom>
          <a:ln w="31750"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row: Left 57">
            <a:extLst>
              <a:ext uri="{FF2B5EF4-FFF2-40B4-BE49-F238E27FC236}">
                <a16:creationId xmlns:a16="http://schemas.microsoft.com/office/drawing/2014/main" id="{E094E841-41D0-44AB-B02D-158FFBD0AE44}"/>
              </a:ext>
            </a:extLst>
          </p:cNvPr>
          <p:cNvSpPr/>
          <p:nvPr/>
        </p:nvSpPr>
        <p:spPr>
          <a:xfrm>
            <a:off x="7053516" y="2727390"/>
            <a:ext cx="4878510" cy="157027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“The way” to the tree of Life only possible via high priest! [</a:t>
            </a:r>
            <a:r>
              <a:rPr lang="en-US" sz="2400" dirty="0" err="1">
                <a:solidFill>
                  <a:schemeClr val="tx1"/>
                </a:solidFill>
              </a:rPr>
              <a:t>Hb</a:t>
            </a:r>
            <a:r>
              <a:rPr lang="en-US" sz="2400" dirty="0">
                <a:solidFill>
                  <a:schemeClr val="tx1"/>
                </a:solidFill>
              </a:rPr>
              <a:t> 9:1-7]</a:t>
            </a:r>
          </a:p>
        </p:txBody>
      </p:sp>
      <p:sp>
        <p:nvSpPr>
          <p:cNvPr id="59" name="Star: 24 Points 58">
            <a:extLst>
              <a:ext uri="{FF2B5EF4-FFF2-40B4-BE49-F238E27FC236}">
                <a16:creationId xmlns:a16="http://schemas.microsoft.com/office/drawing/2014/main" id="{9E9BBDCE-F592-45E9-8945-5D5427F2CDB4}"/>
              </a:ext>
            </a:extLst>
          </p:cNvPr>
          <p:cNvSpPr/>
          <p:nvPr/>
        </p:nvSpPr>
        <p:spPr>
          <a:xfrm rot="21227972">
            <a:off x="-443681" y="1705164"/>
            <a:ext cx="4346421" cy="2869477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The Holy Spirit was teaching something profound by means of this shadow…</a:t>
            </a:r>
          </a:p>
          <a:p>
            <a:pPr algn="ctr"/>
            <a:r>
              <a:rPr lang="en-US" sz="2000" b="1" i="1" dirty="0" err="1"/>
              <a:t>Heb</a:t>
            </a:r>
            <a:r>
              <a:rPr lang="en-US" sz="2000" b="1" i="1" dirty="0"/>
              <a:t> 9:8-10 !!!</a:t>
            </a:r>
          </a:p>
          <a:p>
            <a:pPr algn="ctr"/>
            <a:endParaRPr lang="en-US" sz="900" b="1" i="1" dirty="0"/>
          </a:p>
        </p:txBody>
      </p:sp>
    </p:spTree>
    <p:extLst>
      <p:ext uri="{BB962C8B-B14F-4D97-AF65-F5344CB8AC3E}">
        <p14:creationId xmlns:p14="http://schemas.microsoft.com/office/powerpoint/2010/main" val="3121830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52" grpId="0" animBg="1"/>
      <p:bldP spid="58" grpId="0" animBg="1"/>
      <p:bldP spid="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ixaDeTexto 23">
            <a:extLst>
              <a:ext uri="{FF2B5EF4-FFF2-40B4-BE49-F238E27FC236}">
                <a16:creationId xmlns:a16="http://schemas.microsoft.com/office/drawing/2014/main" id="{DD66F0B9-AD4F-4D2E-BE7E-5E1705A8034A}"/>
              </a:ext>
            </a:extLst>
          </p:cNvPr>
          <p:cNvSpPr txBox="1"/>
          <p:nvPr/>
        </p:nvSpPr>
        <p:spPr>
          <a:xfrm>
            <a:off x="351513" y="1303228"/>
            <a:ext cx="11571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Ex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25:10-11, 21-22;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ark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“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throne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”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where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He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would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meet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with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them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speak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with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them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[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cp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Gen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3:8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;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Rv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21:3-5] </a:t>
            </a:r>
            <a:endParaRPr lang="pt-BR" sz="22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Segoe Print" panose="02000600000000000000" pitchFamily="2" charset="0"/>
              </a:rPr>
              <a:t>The Nature of Sin</a:t>
            </a:r>
            <a:endParaRPr lang="en-US" sz="6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  <a:t>Genesis 3</a:t>
            </a:r>
            <a:endParaRPr lang="en-US" sz="4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25" name="CaixaDeTexto 3">
            <a:extLst>
              <a:ext uri="{FF2B5EF4-FFF2-40B4-BE49-F238E27FC236}">
                <a16:creationId xmlns:a16="http://schemas.microsoft.com/office/drawing/2014/main" id="{BC788E59-B768-46CE-BE08-4979186795E7}"/>
              </a:ext>
            </a:extLst>
          </p:cNvPr>
          <p:cNvSpPr txBox="1"/>
          <p:nvPr/>
        </p:nvSpPr>
        <p:spPr>
          <a:xfrm>
            <a:off x="329605" y="821314"/>
            <a:ext cx="1158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>
                <a:solidFill>
                  <a:srgbClr val="FFFF00"/>
                </a:solidFill>
                <a:latin typeface="Georgia" panose="02040502050405020303" pitchFamily="18" charset="0"/>
              </a:rPr>
              <a:t>the gospel in the tabernacle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: </a:t>
            </a:r>
            <a:r>
              <a:rPr lang="pt-BR" sz="28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shadow in the law of Moses</a:t>
            </a:r>
            <a:endParaRPr lang="pt-BR" sz="2800" b="1" i="1" u="sng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Retângulo 1">
            <a:extLst>
              <a:ext uri="{FF2B5EF4-FFF2-40B4-BE49-F238E27FC236}">
                <a16:creationId xmlns:a16="http://schemas.microsoft.com/office/drawing/2014/main" id="{15F47EAD-7DB6-4329-8297-356235825803}"/>
              </a:ext>
            </a:extLst>
          </p:cNvPr>
          <p:cNvSpPr/>
          <p:nvPr/>
        </p:nvSpPr>
        <p:spPr>
          <a:xfrm>
            <a:off x="2828422" y="2102988"/>
            <a:ext cx="2137893" cy="2150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r>
              <a:rPr lang="pt-BR" b="1" dirty="0">
                <a:solidFill>
                  <a:schemeClr val="tx2"/>
                </a:solidFill>
              </a:rPr>
              <a:t>The Holy of Holies</a:t>
            </a:r>
          </a:p>
          <a:p>
            <a:r>
              <a:rPr lang="pt-BR" b="1" dirty="0">
                <a:solidFill>
                  <a:schemeClr val="tx2"/>
                </a:solidFill>
              </a:rPr>
              <a:t>[Ex 26, 36]</a:t>
            </a:r>
          </a:p>
          <a:p>
            <a:pPr algn="ctr"/>
            <a:endParaRPr lang="pt-BR" sz="400" b="1" dirty="0">
              <a:solidFill>
                <a:schemeClr val="tx2"/>
              </a:solidFill>
            </a:endParaRPr>
          </a:p>
        </p:txBody>
      </p:sp>
      <p:sp>
        <p:nvSpPr>
          <p:cNvPr id="31" name="Retângulo 7">
            <a:extLst>
              <a:ext uri="{FF2B5EF4-FFF2-40B4-BE49-F238E27FC236}">
                <a16:creationId xmlns:a16="http://schemas.microsoft.com/office/drawing/2014/main" id="{DA5E1F31-B9F6-4046-A573-961B83236788}"/>
              </a:ext>
            </a:extLst>
          </p:cNvPr>
          <p:cNvSpPr/>
          <p:nvPr/>
        </p:nvSpPr>
        <p:spPr>
          <a:xfrm>
            <a:off x="5007566" y="2102987"/>
            <a:ext cx="4260293" cy="2150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r>
              <a:rPr lang="pt-BR" b="1" dirty="0">
                <a:solidFill>
                  <a:schemeClr val="tx2"/>
                </a:solidFill>
              </a:rPr>
              <a:t>   The Holy Place</a:t>
            </a:r>
          </a:p>
          <a:p>
            <a:r>
              <a:rPr lang="pt-BR" b="1" dirty="0">
                <a:solidFill>
                  <a:schemeClr val="tx2"/>
                </a:solidFill>
              </a:rPr>
              <a:t>   [Ex 26, 36]</a:t>
            </a:r>
          </a:p>
          <a:p>
            <a:endParaRPr lang="pt-BR" sz="400" b="1" dirty="0">
              <a:solidFill>
                <a:schemeClr val="tx2"/>
              </a:solidFill>
            </a:endParaRPr>
          </a:p>
        </p:txBody>
      </p:sp>
      <p:sp>
        <p:nvSpPr>
          <p:cNvPr id="32" name="Retângulo 12">
            <a:extLst>
              <a:ext uri="{FF2B5EF4-FFF2-40B4-BE49-F238E27FC236}">
                <a16:creationId xmlns:a16="http://schemas.microsoft.com/office/drawing/2014/main" id="{E84252F3-63CA-479D-AC77-89FCC253F2CF}"/>
              </a:ext>
            </a:extLst>
          </p:cNvPr>
          <p:cNvSpPr/>
          <p:nvPr/>
        </p:nvSpPr>
        <p:spPr>
          <a:xfrm rot="16200000">
            <a:off x="6888294" y="2015995"/>
            <a:ext cx="448235" cy="9955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3" name="Retângulo 13">
            <a:extLst>
              <a:ext uri="{FF2B5EF4-FFF2-40B4-BE49-F238E27FC236}">
                <a16:creationId xmlns:a16="http://schemas.microsoft.com/office/drawing/2014/main" id="{FDC26FA1-470E-43A0-8DFF-571B18DB92F0}"/>
              </a:ext>
            </a:extLst>
          </p:cNvPr>
          <p:cNvSpPr/>
          <p:nvPr/>
        </p:nvSpPr>
        <p:spPr>
          <a:xfrm>
            <a:off x="5201325" y="2997884"/>
            <a:ext cx="329736" cy="3585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35" name="Imagem 14">
            <a:extLst>
              <a:ext uri="{FF2B5EF4-FFF2-40B4-BE49-F238E27FC236}">
                <a16:creationId xmlns:a16="http://schemas.microsoft.com/office/drawing/2014/main" id="{578C0A91-57EE-4E90-A33E-C62EF6F82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48" y="3490690"/>
            <a:ext cx="644515" cy="644515"/>
          </a:xfrm>
          <a:prstGeom prst="rect">
            <a:avLst/>
          </a:prstGeom>
        </p:spPr>
      </p:pic>
      <p:sp>
        <p:nvSpPr>
          <p:cNvPr id="36" name="Retângulo 38">
            <a:extLst>
              <a:ext uri="{FF2B5EF4-FFF2-40B4-BE49-F238E27FC236}">
                <a16:creationId xmlns:a16="http://schemas.microsoft.com/office/drawing/2014/main" id="{50A84EFF-581C-4F23-96A8-813BDF4A5220}"/>
              </a:ext>
            </a:extLst>
          </p:cNvPr>
          <p:cNvSpPr/>
          <p:nvPr/>
        </p:nvSpPr>
        <p:spPr>
          <a:xfrm>
            <a:off x="10451564" y="2675667"/>
            <a:ext cx="1080000" cy="108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2"/>
                </a:solidFill>
              </a:rPr>
              <a:t>Altar of burnt offering</a:t>
            </a:r>
          </a:p>
          <a:p>
            <a:pPr algn="ctr"/>
            <a:r>
              <a:rPr lang="pt-BR" sz="1600" dirty="0">
                <a:solidFill>
                  <a:schemeClr val="tx2"/>
                </a:solidFill>
              </a:rPr>
              <a:t>[Ex 27:1-8]</a:t>
            </a:r>
          </a:p>
        </p:txBody>
      </p:sp>
      <p:sp>
        <p:nvSpPr>
          <p:cNvPr id="37" name="Elipse 39">
            <a:extLst>
              <a:ext uri="{FF2B5EF4-FFF2-40B4-BE49-F238E27FC236}">
                <a16:creationId xmlns:a16="http://schemas.microsoft.com/office/drawing/2014/main" id="{0B12336B-A029-4443-AA88-BE7CFE6EE212}"/>
              </a:ext>
            </a:extLst>
          </p:cNvPr>
          <p:cNvSpPr/>
          <p:nvPr/>
        </p:nvSpPr>
        <p:spPr>
          <a:xfrm>
            <a:off x="9597659" y="2917213"/>
            <a:ext cx="540000" cy="54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8" name="Elipse 40">
            <a:extLst>
              <a:ext uri="{FF2B5EF4-FFF2-40B4-BE49-F238E27FC236}">
                <a16:creationId xmlns:a16="http://schemas.microsoft.com/office/drawing/2014/main" id="{E95ABB05-EFD4-45CB-9E8E-86CA319261B8}"/>
              </a:ext>
            </a:extLst>
          </p:cNvPr>
          <p:cNvSpPr/>
          <p:nvPr/>
        </p:nvSpPr>
        <p:spPr>
          <a:xfrm>
            <a:off x="9652210" y="2966386"/>
            <a:ext cx="432000" cy="432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39" name="Picture 38" descr="A picture containing outdoor object&#10;&#10;Description generated with very high confidence">
            <a:extLst>
              <a:ext uri="{FF2B5EF4-FFF2-40B4-BE49-F238E27FC236}">
                <a16:creationId xmlns:a16="http://schemas.microsoft.com/office/drawing/2014/main" id="{C1F0AFBD-02FE-484D-9535-9E5F0C00B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48900" y="5269870"/>
            <a:ext cx="2063588" cy="1547691"/>
          </a:xfrm>
          <a:prstGeom prst="rect">
            <a:avLst/>
          </a:prstGeom>
          <a:effectLst>
            <a:glow rad="127000">
              <a:schemeClr val="bg1">
                <a:lumMod val="50000"/>
              </a:schemeClr>
            </a:glow>
          </a:effectLst>
        </p:spPr>
      </p:pic>
      <p:sp>
        <p:nvSpPr>
          <p:cNvPr id="41" name="CaixaDeTexto 25">
            <a:extLst>
              <a:ext uri="{FF2B5EF4-FFF2-40B4-BE49-F238E27FC236}">
                <a16:creationId xmlns:a16="http://schemas.microsoft.com/office/drawing/2014/main" id="{744DEE5E-2F5C-4674-B4C5-485599D2AD27}"/>
              </a:ext>
            </a:extLst>
          </p:cNvPr>
          <p:cNvSpPr txBox="1"/>
          <p:nvPr/>
        </p:nvSpPr>
        <p:spPr>
          <a:xfrm>
            <a:off x="672292" y="4246460"/>
            <a:ext cx="11250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Georgia" panose="02040502050405020303" pitchFamily="18" charset="0"/>
              <a:buChar char="­"/>
            </a:pP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when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Jesus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died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veil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was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torn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in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two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(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cherubim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removed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!); “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way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tree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Life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”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now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opened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! [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Mt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27:51;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Hb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9:11-14; 10:19-22]</a:t>
            </a:r>
          </a:p>
        </p:txBody>
      </p:sp>
      <p:sp>
        <p:nvSpPr>
          <p:cNvPr id="42" name="CaixaDeTexto 25">
            <a:extLst>
              <a:ext uri="{FF2B5EF4-FFF2-40B4-BE49-F238E27FC236}">
                <a16:creationId xmlns:a16="http://schemas.microsoft.com/office/drawing/2014/main" id="{B45F7184-87B8-45DD-B87A-BF17F70A2206}"/>
              </a:ext>
            </a:extLst>
          </p:cNvPr>
          <p:cNvSpPr txBox="1"/>
          <p:nvPr/>
        </p:nvSpPr>
        <p:spPr>
          <a:xfrm>
            <a:off x="663329" y="4958584"/>
            <a:ext cx="98986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Georgia" panose="02040502050405020303" pitchFamily="18" charset="0"/>
              <a:buChar char="­"/>
            </a:pP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Eden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tabernacle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were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only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shadows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true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presence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seen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in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“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model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”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shown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Moses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on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mountain [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Rev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21:16; 22:1-5;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cp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Gn</a:t>
            </a:r>
            <a:r>
              <a:rPr lang="pt-BR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2:9-10]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4AD183-3625-4AFB-9D3E-6FA521B46DF0}"/>
              </a:ext>
            </a:extLst>
          </p:cNvPr>
          <p:cNvSpPr txBox="1"/>
          <p:nvPr/>
        </p:nvSpPr>
        <p:spPr>
          <a:xfrm>
            <a:off x="7530697" y="2143902"/>
            <a:ext cx="1467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Table for the showbread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[Ex 25:23-30]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B9B038-B0DA-4D84-B9BA-530D8EFA6CF5}"/>
              </a:ext>
            </a:extLst>
          </p:cNvPr>
          <p:cNvSpPr txBox="1"/>
          <p:nvPr/>
        </p:nvSpPr>
        <p:spPr>
          <a:xfrm>
            <a:off x="7259030" y="3369728"/>
            <a:ext cx="1467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The gold lampstand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[Ex 25:31-40]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3E88BA-3525-45B9-84AB-21710962AF58}"/>
              </a:ext>
            </a:extLst>
          </p:cNvPr>
          <p:cNvSpPr txBox="1"/>
          <p:nvPr/>
        </p:nvSpPr>
        <p:spPr>
          <a:xfrm>
            <a:off x="5483234" y="2826392"/>
            <a:ext cx="175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Altar of incense</a:t>
            </a:r>
          </a:p>
          <a:p>
            <a:r>
              <a:rPr lang="en-US" b="1" dirty="0">
                <a:solidFill>
                  <a:schemeClr val="tx2"/>
                </a:solidFill>
              </a:rPr>
              <a:t>[Ex 30:1-10]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DE4766-7395-4211-9809-ED9BE9A28D46}"/>
              </a:ext>
            </a:extLst>
          </p:cNvPr>
          <p:cNvSpPr txBox="1"/>
          <p:nvPr/>
        </p:nvSpPr>
        <p:spPr>
          <a:xfrm>
            <a:off x="8910066" y="3381299"/>
            <a:ext cx="2067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Bronze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laver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[Ex 30:17-21]</a:t>
            </a:r>
          </a:p>
        </p:txBody>
      </p:sp>
      <p:sp>
        <p:nvSpPr>
          <p:cNvPr id="26" name="Retângulo 11">
            <a:extLst>
              <a:ext uri="{FF2B5EF4-FFF2-40B4-BE49-F238E27FC236}">
                <a16:creationId xmlns:a16="http://schemas.microsoft.com/office/drawing/2014/main" id="{461EBA11-9064-4B26-8B6A-921B628D3137}"/>
              </a:ext>
            </a:extLst>
          </p:cNvPr>
          <p:cNvSpPr/>
          <p:nvPr/>
        </p:nvSpPr>
        <p:spPr>
          <a:xfrm>
            <a:off x="3423972" y="2630990"/>
            <a:ext cx="710583" cy="9955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The Ark</a:t>
            </a:r>
          </a:p>
        </p:txBody>
      </p:sp>
      <p:sp>
        <p:nvSpPr>
          <p:cNvPr id="50" name="Retângulo 6">
            <a:extLst>
              <a:ext uri="{FF2B5EF4-FFF2-40B4-BE49-F238E27FC236}">
                <a16:creationId xmlns:a16="http://schemas.microsoft.com/office/drawing/2014/main" id="{0142AF2E-9124-4C63-A792-264314033E3C}"/>
              </a:ext>
            </a:extLst>
          </p:cNvPr>
          <p:cNvSpPr/>
          <p:nvPr/>
        </p:nvSpPr>
        <p:spPr>
          <a:xfrm>
            <a:off x="4915623" y="2104752"/>
            <a:ext cx="130998" cy="214818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1" name="Retângulo 20">
            <a:extLst>
              <a:ext uri="{FF2B5EF4-FFF2-40B4-BE49-F238E27FC236}">
                <a16:creationId xmlns:a16="http://schemas.microsoft.com/office/drawing/2014/main" id="{97D4F6C1-1042-43ED-8B75-ECD1554B6532}"/>
              </a:ext>
            </a:extLst>
          </p:cNvPr>
          <p:cNvSpPr/>
          <p:nvPr/>
        </p:nvSpPr>
        <p:spPr>
          <a:xfrm>
            <a:off x="9191779" y="2113720"/>
            <a:ext cx="72000" cy="214818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5FF1F3-5A4E-4677-83A0-B32CE5AD576E}"/>
              </a:ext>
            </a:extLst>
          </p:cNvPr>
          <p:cNvSpPr/>
          <p:nvPr/>
        </p:nvSpPr>
        <p:spPr>
          <a:xfrm>
            <a:off x="6448632" y="3116407"/>
            <a:ext cx="5553939" cy="7712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b="1" dirty="0">
              <a:solidFill>
                <a:schemeClr val="tx1"/>
              </a:solidFill>
            </a:endParaRPr>
          </a:p>
          <a:p>
            <a:pPr algn="r"/>
            <a:r>
              <a:rPr lang="en-US" sz="2400" b="1" dirty="0">
                <a:solidFill>
                  <a:schemeClr val="tx1"/>
                </a:solidFill>
              </a:rPr>
              <a:t>Jesus passed through the veil and is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i="1" dirty="0">
                <a:solidFill>
                  <a:schemeClr val="tx1"/>
                </a:solidFill>
              </a:rPr>
              <a:t>the </a:t>
            </a:r>
            <a:r>
              <a:rPr lang="en-US" sz="2400" b="1" i="1" u="sng" dirty="0">
                <a:solidFill>
                  <a:schemeClr val="tx1"/>
                </a:solidFill>
              </a:rPr>
              <a:t>only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“way” back to the throne</a:t>
            </a:r>
          </a:p>
          <a:p>
            <a:pPr algn="ctr"/>
            <a:endParaRPr lang="en-US" sz="2400" dirty="0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9F66FCF5-9D81-408E-B8CB-A296D34B6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8768" y="2675667"/>
            <a:ext cx="2094045" cy="16112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aio 22">
            <a:extLst>
              <a:ext uri="{FF2B5EF4-FFF2-40B4-BE49-F238E27FC236}">
                <a16:creationId xmlns:a16="http://schemas.microsoft.com/office/drawing/2014/main" id="{7322C180-B6AF-4542-80B6-0EB9CD99D500}"/>
              </a:ext>
            </a:extLst>
          </p:cNvPr>
          <p:cNvSpPr/>
          <p:nvPr/>
        </p:nvSpPr>
        <p:spPr>
          <a:xfrm rot="1127362">
            <a:off x="6185775" y="2772989"/>
            <a:ext cx="558002" cy="1411515"/>
          </a:xfrm>
          <a:prstGeom prst="lightningBol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9" name="Arrow: Left 48">
            <a:extLst>
              <a:ext uri="{FF2B5EF4-FFF2-40B4-BE49-F238E27FC236}">
                <a16:creationId xmlns:a16="http://schemas.microsoft.com/office/drawing/2014/main" id="{E41AA3AF-9053-4BF4-A50E-E26D448C5611}"/>
              </a:ext>
            </a:extLst>
          </p:cNvPr>
          <p:cNvSpPr/>
          <p:nvPr/>
        </p:nvSpPr>
        <p:spPr>
          <a:xfrm>
            <a:off x="3712858" y="2718429"/>
            <a:ext cx="2735775" cy="1570276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  Hebrews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   4:14-16</a:t>
            </a:r>
          </a:p>
        </p:txBody>
      </p:sp>
    </p:spTree>
    <p:extLst>
      <p:ext uri="{BB962C8B-B14F-4D97-AF65-F5344CB8AC3E}">
        <p14:creationId xmlns:p14="http://schemas.microsoft.com/office/powerpoint/2010/main" val="42177957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2" grpId="0" animBg="1"/>
      <p:bldP spid="57" grpId="0" animBg="1"/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Segoe Print" panose="02000600000000000000" pitchFamily="2" charset="0"/>
              </a:rPr>
              <a:t>The Nature of Sin</a:t>
            </a:r>
            <a:endParaRPr lang="en-US" sz="6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  <a:t>Genesis 3</a:t>
            </a:r>
            <a:endParaRPr lang="en-US" sz="4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25" name="CaixaDeTexto 3">
            <a:extLst>
              <a:ext uri="{FF2B5EF4-FFF2-40B4-BE49-F238E27FC236}">
                <a16:creationId xmlns:a16="http://schemas.microsoft.com/office/drawing/2014/main" id="{BC788E59-B768-46CE-BE08-4979186795E7}"/>
              </a:ext>
            </a:extLst>
          </p:cNvPr>
          <p:cNvSpPr txBox="1"/>
          <p:nvPr/>
        </p:nvSpPr>
        <p:spPr>
          <a:xfrm>
            <a:off x="329605" y="821314"/>
            <a:ext cx="1158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>
                <a:solidFill>
                  <a:srgbClr val="FFFF00"/>
                </a:solidFill>
                <a:latin typeface="Georgia" panose="02040502050405020303" pitchFamily="18" charset="0"/>
              </a:rPr>
              <a:t>the gospel in the tabernacle</a:t>
            </a:r>
            <a:r>
              <a:rPr lang="pt-BR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: </a:t>
            </a:r>
            <a:r>
              <a:rPr lang="pt-BR" sz="28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shadow in the law of Moses</a:t>
            </a:r>
            <a:endParaRPr lang="pt-BR" sz="2800" b="1" i="1" u="sng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39" name="Picture 38" descr="A picture containing outdoor object&#10;&#10;Description generated with very high confidence">
            <a:extLst>
              <a:ext uri="{FF2B5EF4-FFF2-40B4-BE49-F238E27FC236}">
                <a16:creationId xmlns:a16="http://schemas.microsoft.com/office/drawing/2014/main" id="{C1F0AFBD-02FE-484D-9535-9E5F0C00B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48900" y="5269870"/>
            <a:ext cx="2063588" cy="1547691"/>
          </a:xfrm>
          <a:prstGeom prst="rect">
            <a:avLst/>
          </a:prstGeom>
          <a:effectLst>
            <a:glow rad="127000">
              <a:schemeClr val="bg1">
                <a:lumMod val="50000"/>
              </a:schemeClr>
            </a:glo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2D64FD7-9D36-4865-8556-A75BA38C8555}"/>
              </a:ext>
            </a:extLst>
          </p:cNvPr>
          <p:cNvSpPr txBox="1"/>
          <p:nvPr/>
        </p:nvSpPr>
        <p:spPr>
          <a:xfrm>
            <a:off x="463826" y="1278450"/>
            <a:ext cx="6917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>
                <a:solidFill>
                  <a:srgbClr val="FFFF00"/>
                </a:solidFill>
                <a:latin typeface="Georgia" panose="02040502050405020303" pitchFamily="18" charset="0"/>
              </a:rPr>
              <a:t>Everything</a:t>
            </a:r>
            <a:r>
              <a:rPr lang="en-US" sz="3200" b="1" dirty="0">
                <a:solidFill>
                  <a:srgbClr val="FFFF00"/>
                </a:solidFill>
                <a:latin typeface="Georgia" panose="02040502050405020303" pitchFamily="18" charset="0"/>
              </a:rPr>
              <a:t> that was lost in sin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Georgia" panose="02040502050405020303" pitchFamily="18" charset="0"/>
              </a:rPr>
              <a:t>can be regained in Christ…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76ECF9-D21D-49E6-8417-EE925F6CBB2C}"/>
              </a:ext>
            </a:extLst>
          </p:cNvPr>
          <p:cNvSpPr txBox="1"/>
          <p:nvPr/>
        </p:nvSpPr>
        <p:spPr>
          <a:xfrm>
            <a:off x="7328452" y="1450729"/>
            <a:ext cx="4240697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eorgia" panose="02040502050405020303" pitchFamily="18" charset="0"/>
              </a:rPr>
              <a:t>Romans 6:1-9</a:t>
            </a:r>
          </a:p>
        </p:txBody>
      </p:sp>
      <p:sp>
        <p:nvSpPr>
          <p:cNvPr id="48" name="Retângulo 1">
            <a:extLst>
              <a:ext uri="{FF2B5EF4-FFF2-40B4-BE49-F238E27FC236}">
                <a16:creationId xmlns:a16="http://schemas.microsoft.com/office/drawing/2014/main" id="{3FC33883-EE09-40AC-97BC-0CD6CDD2A93B}"/>
              </a:ext>
            </a:extLst>
          </p:cNvPr>
          <p:cNvSpPr/>
          <p:nvPr/>
        </p:nvSpPr>
        <p:spPr>
          <a:xfrm>
            <a:off x="957538" y="3061045"/>
            <a:ext cx="2137893" cy="2150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r>
              <a:rPr lang="pt-BR" b="1" dirty="0">
                <a:solidFill>
                  <a:schemeClr val="tx2"/>
                </a:solidFill>
              </a:rPr>
              <a:t>The Holy of Holies</a:t>
            </a:r>
          </a:p>
          <a:p>
            <a:r>
              <a:rPr lang="pt-BR" b="1" dirty="0">
                <a:solidFill>
                  <a:schemeClr val="tx2"/>
                </a:solidFill>
              </a:rPr>
              <a:t>[Ex 26, 36]</a:t>
            </a:r>
          </a:p>
          <a:p>
            <a:pPr algn="ctr"/>
            <a:endParaRPr lang="pt-BR" sz="400" b="1" dirty="0">
              <a:solidFill>
                <a:schemeClr val="tx2"/>
              </a:solidFill>
            </a:endParaRPr>
          </a:p>
        </p:txBody>
      </p:sp>
      <p:sp>
        <p:nvSpPr>
          <p:cNvPr id="52" name="Retângulo 7">
            <a:extLst>
              <a:ext uri="{FF2B5EF4-FFF2-40B4-BE49-F238E27FC236}">
                <a16:creationId xmlns:a16="http://schemas.microsoft.com/office/drawing/2014/main" id="{CB77F7FB-09B9-4DDE-A6FD-E62EF3EE68EF}"/>
              </a:ext>
            </a:extLst>
          </p:cNvPr>
          <p:cNvSpPr/>
          <p:nvPr/>
        </p:nvSpPr>
        <p:spPr>
          <a:xfrm>
            <a:off x="3136682" y="3061044"/>
            <a:ext cx="4260293" cy="2150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pPr algn="ctr"/>
            <a:endParaRPr lang="pt-BR" b="1" dirty="0">
              <a:solidFill>
                <a:schemeClr val="tx2"/>
              </a:solidFill>
            </a:endParaRPr>
          </a:p>
          <a:p>
            <a:r>
              <a:rPr lang="pt-BR" b="1" dirty="0">
                <a:solidFill>
                  <a:schemeClr val="tx2"/>
                </a:solidFill>
              </a:rPr>
              <a:t>   The Holy Place</a:t>
            </a:r>
          </a:p>
          <a:p>
            <a:r>
              <a:rPr lang="pt-BR" b="1" dirty="0">
                <a:solidFill>
                  <a:schemeClr val="tx2"/>
                </a:solidFill>
              </a:rPr>
              <a:t>   [Ex 26, 36]</a:t>
            </a:r>
          </a:p>
          <a:p>
            <a:endParaRPr lang="pt-BR" sz="400" b="1" dirty="0">
              <a:solidFill>
                <a:schemeClr val="tx2"/>
              </a:solidFill>
            </a:endParaRPr>
          </a:p>
        </p:txBody>
      </p:sp>
      <p:sp>
        <p:nvSpPr>
          <p:cNvPr id="53" name="Retângulo 6">
            <a:extLst>
              <a:ext uri="{FF2B5EF4-FFF2-40B4-BE49-F238E27FC236}">
                <a16:creationId xmlns:a16="http://schemas.microsoft.com/office/drawing/2014/main" id="{DD1E1279-305A-4EF4-BF2A-4B40B15E4991}"/>
              </a:ext>
            </a:extLst>
          </p:cNvPr>
          <p:cNvSpPr/>
          <p:nvPr/>
        </p:nvSpPr>
        <p:spPr>
          <a:xfrm>
            <a:off x="3044739" y="3062809"/>
            <a:ext cx="130998" cy="214818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4" name="Retângulo 11">
            <a:extLst>
              <a:ext uri="{FF2B5EF4-FFF2-40B4-BE49-F238E27FC236}">
                <a16:creationId xmlns:a16="http://schemas.microsoft.com/office/drawing/2014/main" id="{D183F88F-E162-42E0-995E-3808DA033561}"/>
              </a:ext>
            </a:extLst>
          </p:cNvPr>
          <p:cNvSpPr/>
          <p:nvPr/>
        </p:nvSpPr>
        <p:spPr>
          <a:xfrm>
            <a:off x="1407316" y="3668559"/>
            <a:ext cx="710583" cy="9955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The Ark</a:t>
            </a:r>
          </a:p>
        </p:txBody>
      </p:sp>
      <p:sp>
        <p:nvSpPr>
          <p:cNvPr id="56" name="Retângulo 12">
            <a:extLst>
              <a:ext uri="{FF2B5EF4-FFF2-40B4-BE49-F238E27FC236}">
                <a16:creationId xmlns:a16="http://schemas.microsoft.com/office/drawing/2014/main" id="{CACFCDE3-46AF-4A7D-9F2D-04AA788A5974}"/>
              </a:ext>
            </a:extLst>
          </p:cNvPr>
          <p:cNvSpPr/>
          <p:nvPr/>
        </p:nvSpPr>
        <p:spPr>
          <a:xfrm rot="16200000">
            <a:off x="5017410" y="2974052"/>
            <a:ext cx="448235" cy="9955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8" name="Retângulo 13">
            <a:extLst>
              <a:ext uri="{FF2B5EF4-FFF2-40B4-BE49-F238E27FC236}">
                <a16:creationId xmlns:a16="http://schemas.microsoft.com/office/drawing/2014/main" id="{20141A0A-80F1-47E5-8A15-3DAAE84D730E}"/>
              </a:ext>
            </a:extLst>
          </p:cNvPr>
          <p:cNvSpPr/>
          <p:nvPr/>
        </p:nvSpPr>
        <p:spPr>
          <a:xfrm>
            <a:off x="3330441" y="3955941"/>
            <a:ext cx="329736" cy="3585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59" name="Imagem 14">
            <a:extLst>
              <a:ext uri="{FF2B5EF4-FFF2-40B4-BE49-F238E27FC236}">
                <a16:creationId xmlns:a16="http://schemas.microsoft.com/office/drawing/2014/main" id="{B34ABD03-D242-477C-B225-3DAFC892D1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864" y="4448747"/>
            <a:ext cx="644515" cy="644515"/>
          </a:xfrm>
          <a:prstGeom prst="rect">
            <a:avLst/>
          </a:prstGeom>
        </p:spPr>
      </p:pic>
      <p:sp>
        <p:nvSpPr>
          <p:cNvPr id="60" name="Retângulo 20">
            <a:extLst>
              <a:ext uri="{FF2B5EF4-FFF2-40B4-BE49-F238E27FC236}">
                <a16:creationId xmlns:a16="http://schemas.microsoft.com/office/drawing/2014/main" id="{DE7E4956-E722-4F84-90E6-E796051E115E}"/>
              </a:ext>
            </a:extLst>
          </p:cNvPr>
          <p:cNvSpPr/>
          <p:nvPr/>
        </p:nvSpPr>
        <p:spPr>
          <a:xfrm>
            <a:off x="7320895" y="3071777"/>
            <a:ext cx="72000" cy="214818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1" name="Retângulo 38">
            <a:extLst>
              <a:ext uri="{FF2B5EF4-FFF2-40B4-BE49-F238E27FC236}">
                <a16:creationId xmlns:a16="http://schemas.microsoft.com/office/drawing/2014/main" id="{E760900D-940F-43FB-AB7C-1005820B7352}"/>
              </a:ext>
            </a:extLst>
          </p:cNvPr>
          <p:cNvSpPr/>
          <p:nvPr/>
        </p:nvSpPr>
        <p:spPr>
          <a:xfrm>
            <a:off x="8580680" y="3633724"/>
            <a:ext cx="1080000" cy="108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62" name="Elipse 39">
            <a:extLst>
              <a:ext uri="{FF2B5EF4-FFF2-40B4-BE49-F238E27FC236}">
                <a16:creationId xmlns:a16="http://schemas.microsoft.com/office/drawing/2014/main" id="{9D95AC35-5AB6-4732-ADF0-99ECEFD9BA5C}"/>
              </a:ext>
            </a:extLst>
          </p:cNvPr>
          <p:cNvSpPr/>
          <p:nvPr/>
        </p:nvSpPr>
        <p:spPr>
          <a:xfrm>
            <a:off x="7726775" y="3875270"/>
            <a:ext cx="540000" cy="54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3" name="Elipse 40">
            <a:extLst>
              <a:ext uri="{FF2B5EF4-FFF2-40B4-BE49-F238E27FC236}">
                <a16:creationId xmlns:a16="http://schemas.microsoft.com/office/drawing/2014/main" id="{AEC1D403-CD08-4C75-9AE0-F30FF98F9AD2}"/>
              </a:ext>
            </a:extLst>
          </p:cNvPr>
          <p:cNvSpPr/>
          <p:nvPr/>
        </p:nvSpPr>
        <p:spPr>
          <a:xfrm>
            <a:off x="7781326" y="3924443"/>
            <a:ext cx="432000" cy="432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378523-ECAB-4AA0-8B9C-4256391CDF0B}"/>
              </a:ext>
            </a:extLst>
          </p:cNvPr>
          <p:cNvSpPr txBox="1"/>
          <p:nvPr/>
        </p:nvSpPr>
        <p:spPr>
          <a:xfrm>
            <a:off x="8497965" y="4275592"/>
            <a:ext cx="3716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             </a:t>
            </a:r>
            <a:r>
              <a:rPr lang="en-US" sz="2400" b="1" dirty="0">
                <a:solidFill>
                  <a:schemeClr val="bg1"/>
                </a:solidFill>
              </a:rPr>
              <a:t>John 1:29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“If we died with Christ” [Rm 6:8]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C3F0DB4-3AAF-44A4-A526-03614FDEA23D}"/>
              </a:ext>
            </a:extLst>
          </p:cNvPr>
          <p:cNvSpPr txBox="1"/>
          <p:nvPr/>
        </p:nvSpPr>
        <p:spPr>
          <a:xfrm rot="20445752">
            <a:off x="7558994" y="2539433"/>
            <a:ext cx="3045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“baptized into His death” [Rm 6:3]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572B718-0402-4CC1-9897-057A29792B97}"/>
              </a:ext>
            </a:extLst>
          </p:cNvPr>
          <p:cNvSpPr txBox="1"/>
          <p:nvPr/>
        </p:nvSpPr>
        <p:spPr>
          <a:xfrm>
            <a:off x="3709831" y="3630570"/>
            <a:ext cx="36186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“walk in newness of life”      </a:t>
            </a:r>
          </a:p>
          <a:p>
            <a:r>
              <a:rPr lang="en-US" sz="2600" b="1" dirty="0"/>
              <a:t>         [Romans 6:4]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748AED3-D8AC-46B8-A381-C4D60BA31EA6}"/>
              </a:ext>
            </a:extLst>
          </p:cNvPr>
          <p:cNvSpPr txBox="1"/>
          <p:nvPr/>
        </p:nvSpPr>
        <p:spPr>
          <a:xfrm>
            <a:off x="5684635" y="3141715"/>
            <a:ext cx="170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Lord’s supper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705C53D-28C0-40BD-AE04-2425536548EA}"/>
              </a:ext>
            </a:extLst>
          </p:cNvPr>
          <p:cNvSpPr txBox="1"/>
          <p:nvPr/>
        </p:nvSpPr>
        <p:spPr>
          <a:xfrm>
            <a:off x="5545490" y="4367543"/>
            <a:ext cx="155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Walking</a:t>
            </a:r>
          </a:p>
          <a:p>
            <a:r>
              <a:rPr lang="en-US" sz="2000" b="1" dirty="0"/>
              <a:t>in the light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198945F-1B2B-43EC-A83D-07EFFBCFECB5}"/>
              </a:ext>
            </a:extLst>
          </p:cNvPr>
          <p:cNvSpPr txBox="1"/>
          <p:nvPr/>
        </p:nvSpPr>
        <p:spPr>
          <a:xfrm rot="16200000">
            <a:off x="2640719" y="3028505"/>
            <a:ext cx="155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Prayer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A77788C-FA71-441C-B39E-0FCD567DD620}"/>
              </a:ext>
            </a:extLst>
          </p:cNvPr>
          <p:cNvSpPr txBox="1"/>
          <p:nvPr/>
        </p:nvSpPr>
        <p:spPr>
          <a:xfrm>
            <a:off x="2086669" y="3572407"/>
            <a:ext cx="996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Access to the Father!</a:t>
            </a:r>
          </a:p>
        </p:txBody>
      </p:sp>
    </p:spTree>
    <p:extLst>
      <p:ext uri="{BB962C8B-B14F-4D97-AF65-F5344CB8AC3E}">
        <p14:creationId xmlns:p14="http://schemas.microsoft.com/office/powerpoint/2010/main" val="34708123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7" grpId="0" animBg="1"/>
      <p:bldP spid="48" grpId="0" animBg="1"/>
      <p:bldP spid="52" grpId="0" animBg="1"/>
      <p:bldP spid="53" grpId="0" animBg="1"/>
      <p:bldP spid="54" grpId="0" animBg="1"/>
      <p:bldP spid="56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3:14-15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...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God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said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to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serpent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: ‛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Because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you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have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done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this</a:t>
            </a:r>
            <a:r>
              <a:rPr lang="en-US" sz="3200" dirty="0">
                <a:latin typeface="Sylfaen" panose="010A0502050306030303" pitchFamily="18" charset="0"/>
              </a:rPr>
              <a:t>...’” [v14]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9750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While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God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allowed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man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woman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to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answer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for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their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actions</a:t>
            </a:r>
            <a:endParaRPr lang="pt-BR" sz="2800" dirty="0">
              <a:solidFill>
                <a:prstClr val="black"/>
              </a:solidFill>
              <a:latin typeface="Sylfaen" panose="010A0502050306030303" pitchFamily="18" charset="0"/>
            </a:endParaRPr>
          </a:p>
          <a:p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 (</a:t>
            </a:r>
            <a:r>
              <a:rPr lang="pt-BR" sz="2800" i="1" dirty="0" err="1">
                <a:solidFill>
                  <a:prstClr val="black"/>
                </a:solidFill>
                <a:latin typeface="Sylfaen" panose="010A0502050306030303" pitchFamily="18" charset="0"/>
              </a:rPr>
              <a:t>even</a:t>
            </a:r>
            <a:r>
              <a:rPr lang="pt-BR" sz="2800" i="1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i="1" dirty="0" err="1">
                <a:solidFill>
                  <a:prstClr val="black"/>
                </a:solidFill>
                <a:latin typeface="Sylfaen" panose="010A0502050306030303" pitchFamily="18" charset="0"/>
              </a:rPr>
              <a:t>though</a:t>
            </a:r>
            <a:r>
              <a:rPr lang="pt-BR" sz="2800" i="1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i="1" dirty="0" err="1">
                <a:solidFill>
                  <a:prstClr val="black"/>
                </a:solidFill>
                <a:latin typeface="Sylfaen" panose="010A0502050306030303" pitchFamily="18" charset="0"/>
              </a:rPr>
              <a:t>they</a:t>
            </a:r>
            <a:r>
              <a:rPr lang="pt-BR" sz="2800" i="1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i="1" dirty="0" err="1">
                <a:solidFill>
                  <a:prstClr val="black"/>
                </a:solidFill>
                <a:latin typeface="Sylfaen" panose="010A0502050306030303" pitchFamily="18" charset="0"/>
              </a:rPr>
              <a:t>didn’t</a:t>
            </a:r>
            <a:r>
              <a:rPr lang="pt-BR" sz="2800" i="1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i="1" dirty="0" err="1">
                <a:solidFill>
                  <a:prstClr val="black"/>
                </a:solidFill>
                <a:latin typeface="Sylfaen" panose="010A0502050306030303" pitchFamily="18" charset="0"/>
              </a:rPr>
              <a:t>answer</a:t>
            </a:r>
            <a:r>
              <a:rPr lang="pt-BR" sz="2800" i="1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i="1" dirty="0" err="1">
                <a:solidFill>
                  <a:prstClr val="black"/>
                </a:solidFill>
                <a:latin typeface="Sylfaen" panose="010A0502050306030303" pitchFamily="18" charset="0"/>
              </a:rPr>
              <a:t>well</a:t>
            </a:r>
            <a:r>
              <a:rPr lang="pt-BR" sz="2800" i="1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), He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goes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straight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to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serpent’s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       </a:t>
            </a:r>
          </a:p>
          <a:p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 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punishment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,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allowing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no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defense</a:t>
            </a:r>
            <a:endParaRPr lang="pt-BR" sz="2800" i="1" dirty="0">
              <a:solidFill>
                <a:prstClr val="black"/>
              </a:solidFill>
              <a:latin typeface="Sylfaen" panose="010A0502050306030303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727D48-F356-4183-B8D2-24C38DBA6777}"/>
              </a:ext>
            </a:extLst>
          </p:cNvPr>
          <p:cNvSpPr txBox="1"/>
          <p:nvPr/>
        </p:nvSpPr>
        <p:spPr>
          <a:xfrm>
            <a:off x="448056" y="3551955"/>
            <a:ext cx="11533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cursed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one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His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creatures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because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it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used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its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capacity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for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intelligence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       </a:t>
            </a:r>
          </a:p>
          <a:p>
            <a:pPr lvl="0" algn="just">
              <a:defRPr/>
            </a:pP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 lead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others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into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evil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:  </a:t>
            </a:r>
            <a:endParaRPr lang="pt-BR" sz="24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ADB0EF-D020-4DAF-9257-C47C38B24F1F}"/>
              </a:ext>
            </a:extLst>
          </p:cNvPr>
          <p:cNvSpPr txBox="1"/>
          <p:nvPr/>
        </p:nvSpPr>
        <p:spPr>
          <a:xfrm>
            <a:off x="212584" y="3138249"/>
            <a:ext cx="119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“...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y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ou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are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cursed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more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than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all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cattle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...” [v14]</a:t>
            </a:r>
            <a:endParaRPr lang="pt-BR" sz="2800" i="1" dirty="0">
              <a:solidFill>
                <a:prstClr val="black"/>
              </a:solidFill>
              <a:latin typeface="Sylfaen" panose="010A0502050306030303" pitchFamily="18" charset="0"/>
            </a:endParaRPr>
          </a:p>
        </p:txBody>
      </p:sp>
      <p:sp>
        <p:nvSpPr>
          <p:cNvPr id="14" name="CaixaDeTexto 10">
            <a:extLst>
              <a:ext uri="{FF2B5EF4-FFF2-40B4-BE49-F238E27FC236}">
                <a16:creationId xmlns:a16="http://schemas.microsoft.com/office/drawing/2014/main" id="{3F6D98D0-C0DB-4322-8155-90C904867882}"/>
              </a:ext>
            </a:extLst>
          </p:cNvPr>
          <p:cNvSpPr txBox="1"/>
          <p:nvPr/>
        </p:nvSpPr>
        <p:spPr>
          <a:xfrm>
            <a:off x="3519966" y="430011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(1) 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crawl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its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belly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exalted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position 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[a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speaks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walks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flies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)!]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posture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humiliation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[v14];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5" name="CaixaDeTexto 16">
            <a:extLst>
              <a:ext uri="{FF2B5EF4-FFF2-40B4-BE49-F238E27FC236}">
                <a16:creationId xmlns:a16="http://schemas.microsoft.com/office/drawing/2014/main" id="{18E8C2A9-845C-47B1-80A1-A4D42D42EB24}"/>
              </a:ext>
            </a:extLst>
          </p:cNvPr>
          <p:cNvSpPr txBox="1"/>
          <p:nvPr/>
        </p:nvSpPr>
        <p:spPr>
          <a:xfrm>
            <a:off x="3519966" y="3965016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curse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three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aspects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6" name="CaixaDeTexto 24">
            <a:extLst>
              <a:ext uri="{FF2B5EF4-FFF2-40B4-BE49-F238E27FC236}">
                <a16:creationId xmlns:a16="http://schemas.microsoft.com/office/drawing/2014/main" id="{AEC5778E-F965-4CE8-B290-45E494C1C74D}"/>
              </a:ext>
            </a:extLst>
          </p:cNvPr>
          <p:cNvSpPr txBox="1"/>
          <p:nvPr/>
        </p:nvSpPr>
        <p:spPr>
          <a:xfrm>
            <a:off x="3522236" y="5544344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(3)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enmity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woman's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[v15]</a:t>
            </a:r>
          </a:p>
        </p:txBody>
      </p:sp>
      <p:sp>
        <p:nvSpPr>
          <p:cNvPr id="17" name="CaixaDeTexto 13">
            <a:extLst>
              <a:ext uri="{FF2B5EF4-FFF2-40B4-BE49-F238E27FC236}">
                <a16:creationId xmlns:a16="http://schemas.microsoft.com/office/drawing/2014/main" id="{C526FF72-CF41-42CA-82A9-B9C11B9D9946}"/>
              </a:ext>
            </a:extLst>
          </p:cNvPr>
          <p:cNvSpPr txBox="1"/>
          <p:nvPr/>
        </p:nvSpPr>
        <p:spPr>
          <a:xfrm>
            <a:off x="3519966" y="492792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(2)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dust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its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Dust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carnal,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earthly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It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would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no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longer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    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green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living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herb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[1:30]: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would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[v14];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6121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3" grpId="0"/>
      <p:bldP spid="14" grpId="0"/>
      <p:bldP spid="15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Segoe Print" panose="02000600000000000000" pitchFamily="2" charset="0"/>
              </a:rPr>
              <a:t>The Nature of Sin</a:t>
            </a:r>
            <a:endParaRPr lang="en-US" sz="6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27" name="Retângulo de cantos arredondados 20">
            <a:extLst>
              <a:ext uri="{FF2B5EF4-FFF2-40B4-BE49-F238E27FC236}">
                <a16:creationId xmlns:a16="http://schemas.microsoft.com/office/drawing/2014/main" id="{4DECDE6A-B8EC-4D95-955F-6D8C4594B556}"/>
              </a:ext>
            </a:extLst>
          </p:cNvPr>
          <p:cNvSpPr/>
          <p:nvPr/>
        </p:nvSpPr>
        <p:spPr>
          <a:xfrm>
            <a:off x="3379035" y="4569130"/>
            <a:ext cx="8712968" cy="206700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 EXTENDED </a:t>
            </a:r>
            <a:r>
              <a:rPr kumimoji="0" lang="pt-BR" sz="2500" b="1" i="1" u="sng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HOPE</a:t>
            </a:r>
            <a:r>
              <a:rPr kumimoji="0" lang="pt-BR" sz="25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THE MAN AND HIS WIFE!!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5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5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5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5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tângulo 16">
            <a:extLst>
              <a:ext uri="{FF2B5EF4-FFF2-40B4-BE49-F238E27FC236}">
                <a16:creationId xmlns:a16="http://schemas.microsoft.com/office/drawing/2014/main" id="{F6D43AA4-61FB-41C0-B960-C306B4E92B04}"/>
              </a:ext>
            </a:extLst>
          </p:cNvPr>
          <p:cNvSpPr/>
          <p:nvPr/>
        </p:nvSpPr>
        <p:spPr>
          <a:xfrm>
            <a:off x="3496546" y="4972480"/>
            <a:ext cx="8424936" cy="50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destroy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blocked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way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a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while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...</a:t>
            </a:r>
          </a:p>
        </p:txBody>
      </p:sp>
      <p:sp>
        <p:nvSpPr>
          <p:cNvPr id="29" name="Retângulo 17">
            <a:extLst>
              <a:ext uri="{FF2B5EF4-FFF2-40B4-BE49-F238E27FC236}">
                <a16:creationId xmlns:a16="http://schemas.microsoft.com/office/drawing/2014/main" id="{FF8B8D7C-2800-46C2-A8C7-4490740D8413}"/>
              </a:ext>
            </a:extLst>
          </p:cNvPr>
          <p:cNvSpPr/>
          <p:nvPr/>
        </p:nvSpPr>
        <p:spPr>
          <a:xfrm>
            <a:off x="3496546" y="5314122"/>
            <a:ext cx="8424936" cy="1353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Life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again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paradise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means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Jesus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promised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!)...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pt-BR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</a:t>
            </a:r>
            <a:r>
              <a:rPr kumimoji="0" lang="pt-BR" sz="22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Exodus</a:t>
            </a:r>
            <a:r>
              <a:rPr kumimoji="0" lang="pt-BR" sz="22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26:1, 31-33; Mark 15:37-38; </a:t>
            </a:r>
            <a:r>
              <a:rPr kumimoji="0" lang="pt-BR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Hebrews</a:t>
            </a:r>
            <a:r>
              <a:rPr kumimoji="0" lang="pt-BR" sz="22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10:19-22; </a:t>
            </a:r>
            <a:r>
              <a:rPr kumimoji="0" lang="pt-BR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</a:t>
            </a:r>
            <a:r>
              <a:rPr kumimoji="0" lang="pt-BR" sz="22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22:14]</a:t>
            </a:r>
          </a:p>
        </p:txBody>
      </p:sp>
      <p:sp>
        <p:nvSpPr>
          <p:cNvPr id="25" name="Estrela: 24 Pontas 1">
            <a:extLst>
              <a:ext uri="{FF2B5EF4-FFF2-40B4-BE49-F238E27FC236}">
                <a16:creationId xmlns:a16="http://schemas.microsoft.com/office/drawing/2014/main" id="{34B12B6D-AD5E-4248-85E8-97FC24AF2148}"/>
              </a:ext>
            </a:extLst>
          </p:cNvPr>
          <p:cNvSpPr/>
          <p:nvPr/>
        </p:nvSpPr>
        <p:spPr>
          <a:xfrm rot="21166974">
            <a:off x="41768" y="1021908"/>
            <a:ext cx="5152345" cy="3655019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YOU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wish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partake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hope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Tree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Life?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Estrela: 24 Pontas 12">
            <a:extLst>
              <a:ext uri="{FF2B5EF4-FFF2-40B4-BE49-F238E27FC236}">
                <a16:creationId xmlns:a16="http://schemas.microsoft.com/office/drawing/2014/main" id="{1779104C-B1C4-4231-B46B-8028E340C792}"/>
              </a:ext>
            </a:extLst>
          </p:cNvPr>
          <p:cNvSpPr/>
          <p:nvPr/>
        </p:nvSpPr>
        <p:spPr>
          <a:xfrm>
            <a:off x="3957683" y="864830"/>
            <a:ext cx="8712968" cy="4075845"/>
          </a:xfrm>
          <a:prstGeom prst="star2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Jesus'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dying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criminal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offer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hope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sinned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still a </a:t>
            </a:r>
            <a:r>
              <a:rPr kumimoji="0" lang="pt-BR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hope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‘Paradise’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Lk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23:39-43;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Rm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3:23!]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13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Segoe Print" panose="02000600000000000000" pitchFamily="2" charset="0"/>
              </a:rPr>
              <a:t>The Nature of Sin</a:t>
            </a:r>
            <a:endParaRPr lang="en-US" sz="6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  <a:t>Genesis 3</a:t>
            </a:r>
            <a:endParaRPr lang="en-US" sz="4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B8A24A-69B5-4AB7-B9C0-CDC4A0975E7D}"/>
              </a:ext>
            </a:extLst>
          </p:cNvPr>
          <p:cNvSpPr txBox="1"/>
          <p:nvPr/>
        </p:nvSpPr>
        <p:spPr>
          <a:xfrm>
            <a:off x="-2878" y="793302"/>
            <a:ext cx="1219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“enmity between you and the woman…”</a:t>
            </a:r>
          </a:p>
        </p:txBody>
      </p:sp>
      <p:sp>
        <p:nvSpPr>
          <p:cNvPr id="17" name="CaixaDeTexto 5">
            <a:extLst>
              <a:ext uri="{FF2B5EF4-FFF2-40B4-BE49-F238E27FC236}">
                <a16:creationId xmlns:a16="http://schemas.microsoft.com/office/drawing/2014/main" id="{96EAC46E-149A-4270-B592-FF7C93F5A424}"/>
              </a:ext>
            </a:extLst>
          </p:cNvPr>
          <p:cNvSpPr txBox="1"/>
          <p:nvPr/>
        </p:nvSpPr>
        <p:spPr>
          <a:xfrm>
            <a:off x="332790" y="1749035"/>
            <a:ext cx="11686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What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see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in Genesis 3:15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a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ray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hope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exact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moment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it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appears</a:t>
            </a:r>
            <a:endParaRPr lang="pt-BR" sz="2400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lvl="0" algn="just">
              <a:defRPr/>
            </a:pP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all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hope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gone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...</a:t>
            </a:r>
            <a:endParaRPr lang="pt-BR" sz="24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CaixaDeTexto 8">
            <a:extLst>
              <a:ext uri="{FF2B5EF4-FFF2-40B4-BE49-F238E27FC236}">
                <a16:creationId xmlns:a16="http://schemas.microsoft.com/office/drawing/2014/main" id="{EE67356A-A0C8-48C9-8F01-39095901943A}"/>
              </a:ext>
            </a:extLst>
          </p:cNvPr>
          <p:cNvSpPr txBox="1"/>
          <p:nvPr/>
        </p:nvSpPr>
        <p:spPr>
          <a:xfrm>
            <a:off x="319535" y="1357931"/>
            <a:ext cx="1103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More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than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fear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snakes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states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end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from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beginning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23" name="CaixaDeTexto 7">
            <a:extLst>
              <a:ext uri="{FF2B5EF4-FFF2-40B4-BE49-F238E27FC236}">
                <a16:creationId xmlns:a16="http://schemas.microsoft.com/office/drawing/2014/main" id="{98B4ED04-9FD4-490A-86B3-B0160C132F26}"/>
              </a:ext>
            </a:extLst>
          </p:cNvPr>
          <p:cNvSpPr txBox="1"/>
          <p:nvPr/>
        </p:nvSpPr>
        <p:spPr>
          <a:xfrm>
            <a:off x="653421" y="2514997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“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enmity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will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bring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serpent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24" name="CaixaDeTexto 17">
            <a:extLst>
              <a:ext uri="{FF2B5EF4-FFF2-40B4-BE49-F238E27FC236}">
                <a16:creationId xmlns:a16="http://schemas.microsoft.com/office/drawing/2014/main" id="{11EA5753-0A58-43BD-8642-7FA81FE879D5}"/>
              </a:ext>
            </a:extLst>
          </p:cNvPr>
          <p:cNvSpPr txBox="1"/>
          <p:nvPr/>
        </p:nvSpPr>
        <p:spPr>
          <a:xfrm>
            <a:off x="662384" y="2886035"/>
            <a:ext cx="11217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woman’s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aversion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;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“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friendship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made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Eve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trust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serpent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instead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        </a:t>
            </a:r>
          </a:p>
          <a:p>
            <a:pPr lvl="0">
              <a:defRPr/>
            </a:pP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 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over; 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now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serpent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will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need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even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more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clever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in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future!</a:t>
            </a:r>
            <a:endParaRPr lang="pt-BR" sz="24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CaixaDeTexto 18">
            <a:extLst>
              <a:ext uri="{FF2B5EF4-FFF2-40B4-BE49-F238E27FC236}">
                <a16:creationId xmlns:a16="http://schemas.microsoft.com/office/drawing/2014/main" id="{36B9404F-3FE1-43C8-A5E0-72D117C4C5AA}"/>
              </a:ext>
            </a:extLst>
          </p:cNvPr>
          <p:cNvSpPr txBox="1"/>
          <p:nvPr/>
        </p:nvSpPr>
        <p:spPr>
          <a:xfrm>
            <a:off x="662379" y="3637697"/>
            <a:ext cx="11217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a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war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will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last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for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generations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; in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end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serpent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will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taste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defeat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           </a:t>
            </a:r>
          </a:p>
          <a:p>
            <a:pPr lvl="0">
              <a:defRPr/>
            </a:pP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 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woman’s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descendant</a:t>
            </a:r>
            <a:endParaRPr lang="pt-BR" sz="24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tângulo de cantos arredondados 1">
            <a:extLst>
              <a:ext uri="{FF2B5EF4-FFF2-40B4-BE49-F238E27FC236}">
                <a16:creationId xmlns:a16="http://schemas.microsoft.com/office/drawing/2014/main" id="{F0C5FF86-61BD-4509-A7BB-FF1DF03F6051}"/>
              </a:ext>
            </a:extLst>
          </p:cNvPr>
          <p:cNvSpPr/>
          <p:nvPr/>
        </p:nvSpPr>
        <p:spPr>
          <a:xfrm>
            <a:off x="4026090" y="4119212"/>
            <a:ext cx="7853681" cy="25812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300" dirty="0">
                <a:solidFill>
                  <a:srgbClr val="44546A">
                    <a:lumMod val="50000"/>
                  </a:srgbClr>
                </a:solidFill>
                <a:latin typeface="Georgia" panose="02040502050405020303" pitchFamily="18" charset="0"/>
              </a:rPr>
              <a:t>T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first</a:t>
            </a:r>
            <a:r>
              <a:rPr kumimoji="0" lang="pt-BR" sz="23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Messianic</a:t>
            </a:r>
            <a:r>
              <a:rPr kumimoji="0" lang="pt-BR" sz="23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prophecy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Christ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who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come </a:t>
            </a:r>
            <a:r>
              <a:rPr kumimoji="0" lang="pt-BR" sz="23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only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(a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virgin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daughter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!),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hurt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only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His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heel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as He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mortally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stomps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head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His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ancient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enemy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those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words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announces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His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plan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save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a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plan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He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prepared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even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before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He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universe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</a:t>
            </a:r>
            <a:r>
              <a:rPr kumimoji="0" lang="pt-BR" sz="23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cp</a:t>
            </a:r>
            <a:r>
              <a:rPr kumimoji="0" lang="pt-BR" sz="23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1 Cor 2:7; </a:t>
            </a:r>
            <a:r>
              <a:rPr kumimoji="0" lang="pt-BR" sz="23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Eph</a:t>
            </a:r>
            <a:r>
              <a:rPr kumimoji="0" lang="pt-BR" sz="23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1:3-4; 1 Pet 1:19-20; </a:t>
            </a:r>
            <a:r>
              <a:rPr kumimoji="0" lang="pt-BR" sz="23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Rev</a:t>
            </a:r>
            <a:r>
              <a:rPr kumimoji="0" lang="pt-BR" sz="23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13:8; </a:t>
            </a:r>
            <a:r>
              <a:rPr kumimoji="0" lang="pt-BR" sz="23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etc</a:t>
            </a:r>
            <a:r>
              <a:rPr kumimoji="0" lang="pt-BR" sz="23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3374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3" grpId="0"/>
      <p:bldP spid="24" grpId="0"/>
      <p:bldP spid="2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woman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He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said</a:t>
            </a:r>
            <a:r>
              <a:rPr lang="en-US" sz="3200" dirty="0">
                <a:latin typeface="Sylfaen" panose="010A0502050306030303" pitchFamily="18" charset="0"/>
              </a:rPr>
              <a:t>...”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559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After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hearing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woman's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“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confession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”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ordering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serpent’s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           </a:t>
            </a:r>
          </a:p>
          <a:p>
            <a:pPr lvl="0" algn="just">
              <a:defRPr/>
            </a:pP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 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punishment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,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God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decrees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woman's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sentence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:</a:t>
            </a:r>
            <a:endParaRPr lang="pt-BR" sz="2800" i="1" dirty="0">
              <a:solidFill>
                <a:prstClr val="black"/>
              </a:solidFill>
              <a:latin typeface="Sylfaen" panose="010A05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14" name="CaixaDeTexto 15">
            <a:extLst>
              <a:ext uri="{FF2B5EF4-FFF2-40B4-BE49-F238E27FC236}">
                <a16:creationId xmlns:a16="http://schemas.microsoft.com/office/drawing/2014/main" id="{2DFCF4C3-654B-401E-90DC-9C931DB90FA1}"/>
              </a:ext>
            </a:extLst>
          </p:cNvPr>
          <p:cNvSpPr txBox="1"/>
          <p:nvPr/>
        </p:nvSpPr>
        <p:spPr>
          <a:xfrm>
            <a:off x="3364496" y="2718182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sentence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two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aspects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(1)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pain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tied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reproductive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process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The promise of a descendant to stomp the head of the serpent will require a painful sacrifice from the woman – one which will be even more painful for God, who will deliver His own Son up to death! 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5" name="CaixaDeTexto 20">
            <a:extLst>
              <a:ext uri="{FF2B5EF4-FFF2-40B4-BE49-F238E27FC236}">
                <a16:creationId xmlns:a16="http://schemas.microsoft.com/office/drawing/2014/main" id="{1CB263B1-406B-4E59-8BA4-48B010F523CF}"/>
              </a:ext>
            </a:extLst>
          </p:cNvPr>
          <p:cNvSpPr txBox="1"/>
          <p:nvPr/>
        </p:nvSpPr>
        <p:spPr>
          <a:xfrm>
            <a:off x="3364496" y="4278185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(2)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submission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husband's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rule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helper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”;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restore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order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after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gave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fruit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!),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accept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fulfill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role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[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Perhaps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more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do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man's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weakness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woman's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“Adam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deceived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(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but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ate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offered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fruit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!);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cp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1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2:14-15]   </a:t>
            </a:r>
          </a:p>
        </p:txBody>
      </p:sp>
    </p:spTree>
    <p:extLst>
      <p:ext uri="{BB962C8B-B14F-4D97-AF65-F5344CB8AC3E}">
        <p14:creationId xmlns:p14="http://schemas.microsoft.com/office/powerpoint/2010/main" val="85451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3">
            <a:extLst>
              <a:ext uri="{FF2B5EF4-FFF2-40B4-BE49-F238E27FC236}">
                <a16:creationId xmlns:a16="http://schemas.microsoft.com/office/drawing/2014/main" id="{AB7F2C97-B6DA-4CBA-9B09-4C6C2E88149C}"/>
              </a:ext>
            </a:extLst>
          </p:cNvPr>
          <p:cNvSpPr txBox="1"/>
          <p:nvPr/>
        </p:nvSpPr>
        <p:spPr>
          <a:xfrm>
            <a:off x="3523521" y="2746920"/>
            <a:ext cx="80648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Adam's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problem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listened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voice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when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had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already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given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clear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instruction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matter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offers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“help”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better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fulfill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word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husband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certainly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should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voice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However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wife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anyone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else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offers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advice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against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clearly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stated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their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voice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m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ust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heeded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means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 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</a:t>
            </a:r>
            <a:r>
              <a:rPr kumimoji="0" lang="pt-B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cp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Gn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16:2]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9BC64EC-B5C8-4EF9-B1E1-841531BF5C75}"/>
              </a:ext>
            </a:extLst>
          </p:cNvPr>
          <p:cNvSpPr/>
          <p:nvPr/>
        </p:nvSpPr>
        <p:spPr>
          <a:xfrm>
            <a:off x="3523521" y="3106959"/>
            <a:ext cx="8064896" cy="2093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3:17-19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Then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Adam He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said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...” [v17]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559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After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delivering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sentences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serpent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woman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     </a:t>
            </a:r>
          </a:p>
          <a:p>
            <a:pPr lvl="0" algn="just">
              <a:defRPr/>
            </a:pP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deals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with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Adam's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sin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:</a:t>
            </a:r>
            <a:endParaRPr lang="pt-BR" sz="28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two)</a:t>
            </a:r>
          </a:p>
        </p:txBody>
      </p:sp>
    </p:spTree>
    <p:extLst>
      <p:ext uri="{BB962C8B-B14F-4D97-AF65-F5344CB8AC3E}">
        <p14:creationId xmlns:p14="http://schemas.microsoft.com/office/powerpoint/2010/main" val="17752981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3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3:17-19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Then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Adam He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said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...” [v17]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559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After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delivering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sentences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serpent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woman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     </a:t>
            </a:r>
          </a:p>
          <a:p>
            <a:pPr lvl="0" algn="just">
              <a:defRPr/>
            </a:pP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deals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with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Adam's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sin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: “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cursed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ground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for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your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sake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...” [v17]</a:t>
            </a:r>
            <a:endParaRPr lang="pt-BR" sz="28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14" name="CaixaDeTexto 21">
            <a:extLst>
              <a:ext uri="{FF2B5EF4-FFF2-40B4-BE49-F238E27FC236}">
                <a16:creationId xmlns:a16="http://schemas.microsoft.com/office/drawing/2014/main" id="{FBB0D361-E686-4244-A461-A3DA9F97C386}"/>
              </a:ext>
            </a:extLst>
          </p:cNvPr>
          <p:cNvSpPr txBox="1"/>
          <p:nvPr/>
        </p:nvSpPr>
        <p:spPr>
          <a:xfrm>
            <a:off x="3364495" y="285293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Adam's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earth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itself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!),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brought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consequences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creation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836872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Segoe Print" panose="02000600000000000000" pitchFamily="2" charset="0"/>
              </a:rPr>
              <a:t>The Nature of Sin</a:t>
            </a:r>
            <a:endParaRPr lang="en-US" sz="6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B8A24A-69B5-4AB7-B9C0-CDC4A0975E7D}"/>
              </a:ext>
            </a:extLst>
          </p:cNvPr>
          <p:cNvSpPr txBox="1"/>
          <p:nvPr/>
        </p:nvSpPr>
        <p:spPr>
          <a:xfrm>
            <a:off x="-2878" y="846310"/>
            <a:ext cx="1219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Segoe Print" panose="02000600000000000000" pitchFamily="2" charset="0"/>
              </a:rPr>
              <a:t>Guilt or Consequence?</a:t>
            </a:r>
          </a:p>
        </p:txBody>
      </p:sp>
      <p:sp>
        <p:nvSpPr>
          <p:cNvPr id="25" name="CaixaDeTexto 7">
            <a:extLst>
              <a:ext uri="{FF2B5EF4-FFF2-40B4-BE49-F238E27FC236}">
                <a16:creationId xmlns:a16="http://schemas.microsoft.com/office/drawing/2014/main" id="{9A7CB2F4-A688-4212-BE2F-07E4D1B51311}"/>
              </a:ext>
            </a:extLst>
          </p:cNvPr>
          <p:cNvSpPr txBox="1"/>
          <p:nvPr/>
        </p:nvSpPr>
        <p:spPr>
          <a:xfrm>
            <a:off x="912368" y="2236638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observe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about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Genesis 3:</a:t>
            </a:r>
          </a:p>
        </p:txBody>
      </p:sp>
      <p:sp>
        <p:nvSpPr>
          <p:cNvPr id="26" name="CaixaDeTexto 8">
            <a:extLst>
              <a:ext uri="{FF2B5EF4-FFF2-40B4-BE49-F238E27FC236}">
                <a16:creationId xmlns:a16="http://schemas.microsoft.com/office/drawing/2014/main" id="{7061C55C-2622-4E7B-93C0-E5A779EA71E0}"/>
              </a:ext>
            </a:extLst>
          </p:cNvPr>
          <p:cNvSpPr txBox="1"/>
          <p:nvPr/>
        </p:nvSpPr>
        <p:spPr>
          <a:xfrm>
            <a:off x="-6625" y="1366794"/>
            <a:ext cx="12198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Does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Bible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teach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are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born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guilty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so-called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original sin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”)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8" name="CaixaDeTexto 11">
            <a:extLst>
              <a:ext uri="{FF2B5EF4-FFF2-40B4-BE49-F238E27FC236}">
                <a16:creationId xmlns:a16="http://schemas.microsoft.com/office/drawing/2014/main" id="{F7846E4D-019F-4F0D-9577-BEA49E6B75B1}"/>
              </a:ext>
            </a:extLst>
          </p:cNvPr>
          <p:cNvSpPr txBox="1"/>
          <p:nvPr/>
        </p:nvSpPr>
        <p:spPr>
          <a:xfrm>
            <a:off x="3282748" y="4443646"/>
            <a:ext cx="8676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 The curse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pronounced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earth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Adam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sinned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brought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consequences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creation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including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physical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death;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however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guilt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imputed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actually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sinned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 [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cp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Ezekiel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18:4, 20;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etc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]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9" name="CaixaDeTexto 17">
            <a:extLst>
              <a:ext uri="{FF2B5EF4-FFF2-40B4-BE49-F238E27FC236}">
                <a16:creationId xmlns:a16="http://schemas.microsoft.com/office/drawing/2014/main" id="{0C4AA748-0EC9-4109-9A32-BADF0145D481}"/>
              </a:ext>
            </a:extLst>
          </p:cNvPr>
          <p:cNvSpPr txBox="1"/>
          <p:nvPr/>
        </p:nvSpPr>
        <p:spPr>
          <a:xfrm>
            <a:off x="3282749" y="2624446"/>
            <a:ext cx="8676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pronounced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punishment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individually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each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person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guilty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[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(3:14-15),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(3:16),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&amp;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(3:17-19)].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  <a:t>Genesis 3</a:t>
            </a:r>
            <a:endParaRPr lang="en-US" sz="4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614BE0-3B07-430E-BDE3-DCB701172789}"/>
              </a:ext>
            </a:extLst>
          </p:cNvPr>
          <p:cNvSpPr txBox="1"/>
          <p:nvPr/>
        </p:nvSpPr>
        <p:spPr>
          <a:xfrm>
            <a:off x="3511828" y="3750366"/>
            <a:ext cx="8543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•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If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all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are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guilty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because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Adam’s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sin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then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why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are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serpent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</a:p>
          <a:p>
            <a:pPr lvl="0">
              <a:defRPr/>
            </a:pP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 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woman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punished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if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they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srgbClr val="FFFF00"/>
                </a:solidFill>
                <a:latin typeface="Georgia" panose="02040502050405020303" pitchFamily="18" charset="0"/>
              </a:rPr>
              <a:t>sinned</a:t>
            </a:r>
            <a:r>
              <a:rPr lang="pt-BR" sz="22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before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Adam</a:t>
            </a:r>
            <a:r>
              <a:rPr lang="en-US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Georgia" panose="02040502050405020303" pitchFamily="18" charset="0"/>
              </a:rPr>
              <a:t>did?</a:t>
            </a:r>
            <a:endParaRPr lang="pt-BR" sz="220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7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6" grpId="0"/>
      <p:bldP spid="28" grpId="0"/>
      <p:bldP spid="2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3:17-19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Then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 Adam He </a:t>
            </a:r>
            <a:r>
              <a:rPr lang="pt-BR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said</a:t>
            </a:r>
            <a:r>
              <a:rPr lang="pt-BR" sz="3200" dirty="0">
                <a:solidFill>
                  <a:prstClr val="black"/>
                </a:solidFill>
                <a:latin typeface="Georgia" panose="02040502050405020303" pitchFamily="18" charset="0"/>
              </a:rPr>
              <a:t>...” [v17]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559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After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delivering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sentences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serpent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woman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     </a:t>
            </a:r>
          </a:p>
          <a:p>
            <a:pPr lvl="0" algn="just">
              <a:defRPr/>
            </a:pP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deals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with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Adam's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sin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: “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cursed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ground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for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your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sake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...” [v17]</a:t>
            </a:r>
            <a:endParaRPr lang="pt-BR" sz="28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two)</a:t>
            </a:r>
          </a:p>
        </p:txBody>
      </p:sp>
      <p:sp>
        <p:nvSpPr>
          <p:cNvPr id="14" name="CaixaDeTexto 21">
            <a:extLst>
              <a:ext uri="{FF2B5EF4-FFF2-40B4-BE49-F238E27FC236}">
                <a16:creationId xmlns:a16="http://schemas.microsoft.com/office/drawing/2014/main" id="{FBB0D361-E686-4244-A461-A3DA9F97C386}"/>
              </a:ext>
            </a:extLst>
          </p:cNvPr>
          <p:cNvSpPr txBox="1"/>
          <p:nvPr/>
        </p:nvSpPr>
        <p:spPr>
          <a:xfrm>
            <a:off x="3364495" y="274692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Because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Adam's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cursed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ground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earth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itself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!),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brought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consequences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creation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13" name="CaixaDeTexto 14">
            <a:extLst>
              <a:ext uri="{FF2B5EF4-FFF2-40B4-BE49-F238E27FC236}">
                <a16:creationId xmlns:a16="http://schemas.microsoft.com/office/drawing/2014/main" id="{CE7EBB73-B847-43E4-BEFE-5C7A109FDCD7}"/>
              </a:ext>
            </a:extLst>
          </p:cNvPr>
          <p:cNvSpPr txBox="1"/>
          <p:nvPr/>
        </p:nvSpPr>
        <p:spPr>
          <a:xfrm>
            <a:off x="3413990" y="3393189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-“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 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toil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it...”;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same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phrase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translated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as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“in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pain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for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Gen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3:16. The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punishment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same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but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specifically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related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role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each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must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fulfill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08239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6086</TotalTime>
  <Words>4846</Words>
  <Application>Microsoft Office PowerPoint</Application>
  <PresentationFormat>Widescreen</PresentationFormat>
  <Paragraphs>544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Segoe Print</vt:lpstr>
      <vt:lpstr>Sylfaen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Ballard</dc:creator>
  <cp:lastModifiedBy>carldballard</cp:lastModifiedBy>
  <cp:revision>369</cp:revision>
  <dcterms:created xsi:type="dcterms:W3CDTF">2018-03-26T15:20:55Z</dcterms:created>
  <dcterms:modified xsi:type="dcterms:W3CDTF">2018-06-07T13:45:39Z</dcterms:modified>
</cp:coreProperties>
</file>